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85" r:id="rId13"/>
    <p:sldId id="266" r:id="rId14"/>
    <p:sldId id="265" r:id="rId15"/>
    <p:sldId id="284" r:id="rId16"/>
    <p:sldId id="267" r:id="rId17"/>
    <p:sldId id="268" r:id="rId18"/>
    <p:sldId id="269" r:id="rId19"/>
    <p:sldId id="286" r:id="rId20"/>
    <p:sldId id="270" r:id="rId21"/>
    <p:sldId id="271" r:id="rId22"/>
    <p:sldId id="272" r:id="rId23"/>
    <p:sldId id="273" r:id="rId24"/>
    <p:sldId id="275" r:id="rId25"/>
    <p:sldId id="276" r:id="rId26"/>
    <p:sldId id="277" r:id="rId27"/>
    <p:sldId id="278" r:id="rId28"/>
    <p:sldId id="279" r:id="rId29"/>
    <p:sldId id="281" r:id="rId30"/>
    <p:sldId id="280" r:id="rId31"/>
    <p:sldId id="287" r:id="rId32"/>
    <p:sldId id="274" r:id="rId33"/>
    <p:sldId id="282" r:id="rId34"/>
    <p:sldId id="288" r:id="rId35"/>
    <p:sldId id="283" r:id="rId36"/>
  </p:sldIdLst>
  <p:sldSz cx="12192000" cy="6858000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9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3A6FA351-5CCC-4013-8A26-C53767EE72B5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A4A2FD39-FC5B-434F-8EC9-F9472E3A6A99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C4C52A9-0BBC-4905-9DAD-25D2B6132CFC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F0DB2E1-AFD6-4A11-ADD1-99AF670F8C82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3AFF7585-B5A5-4396-BA93-2601C188CFBE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DEC3ABCB-70E0-43A6-81E4-DD94A6D84F0A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554AC100-E332-45C4-8D2C-640DA8EAF71F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116F1548-14F5-4F9E-94E3-0CD0C742EAAC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B51EF800-0DEC-486E-95E2-67A299DAC611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DCEC93A7-4ED9-45B4-8795-24D8F1F20BE2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70E2C360-07B6-4C84-A2AA-3DD3A5CBC026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D21BE66C-1EE0-4E73-8F28-279630CB30FA}" type="slidenum">
              <a:t>‹#›</a:t>
            </a:fld>
            <a:endParaRPr/>
          </a:p>
        </p:txBody>
      </p:sp>
      <p:sp>
        <p:nvSpPr>
          <p:cNvPr id="2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CF29BC1A-2C07-44B2-81F8-CAF6C4C02675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2C63283D-04E3-4887-BA3B-69CE38DE2936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1FF7BF07-F64B-4C67-801E-728F6B2F26D1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908D9725-BFCC-42F7-96E0-DE18371B1768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237F7A7A-3F09-40FC-94D3-01036A8A85B8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CBB29F6F-3F97-429F-BBDB-8EE3A7F74388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00CE46DC-3040-4678-8B86-D404E6F99E7C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921EC844-7A20-4951-BDD9-56088B4D62E9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DCA1FAA5-DCFD-468D-8692-6283D1BE1E83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226916D2-CA95-41FA-8A96-1BB78550F597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7CC50099-3E82-475D-82FA-64678FD9CEEC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F6D38584-221C-4254-A8CE-D8951ED0B595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68149F1F-EA38-45BE-981B-27D7C7443215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F1EB633A-4C44-40A8-8A8C-0831C257030B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FA32F3E1-D595-454A-8746-A2640584351C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945E2C7D-3CFB-4905-AEA3-00569870EDD6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982BAB51-6800-4F02-BD40-C189D3075AAA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CE9D9BCB-CDCD-4652-B37A-6C8BB5D9A3B3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8328BF7-72EF-4FE2-B903-BC4122412A8A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9C76CCB4-01C6-4DA0-BDEE-0AB012B3525F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9CC9DCE6-BBE0-4461-A9EC-D8F47DBE5E1C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958E85BC-FA44-409B-B02E-94EF41C8618E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42868DD1-AF56-4A46-B590-A436F010E8A4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4C98ED9-E411-4CF5-95F7-D1103D3F5CA6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6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1252160" y="91440"/>
            <a:ext cx="837360" cy="887040"/>
          </a:xfrm>
          <a:prstGeom prst="rect">
            <a:avLst/>
          </a:prstGeom>
          <a:ln w="0">
            <a:noFill/>
          </a:ln>
        </p:spPr>
      </p:pic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US" sz="44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2" name="PlaceHolder 2"/>
          <p:cNvSpPr>
            <a:spLocks noGrp="1"/>
          </p:cNvSpPr>
          <p:nvPr>
            <p:ph type="ftr" idx="1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ctr">
              <a:lnSpc>
                <a:spcPct val="100000"/>
              </a:lnSpc>
              <a:buNone/>
              <a:defRPr lang="en-GB" sz="1400" b="0" strike="noStrike" spc="-1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&lt;footer&gt;</a:t>
            </a:r>
            <a:endParaRPr lang="en-GB" sz="1400" b="0" strike="noStrike" spc="-1">
              <a:latin typeface="Times New Roman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sldNum" idx="2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defRPr lang="en-GB" sz="1200" b="0" strike="noStrike" spc="-1">
                <a:solidFill>
                  <a:srgbClr val="8B8B8B"/>
                </a:solidFill>
                <a:latin typeface="Calibri"/>
                <a:ea typeface="DejaVu Sans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7179D031-F56B-4831-A35B-8E3C986F5A65}" type="slidenum">
              <a:rPr lang="en-GB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t>‹#›</a:t>
            </a:fld>
            <a:endParaRPr lang="en-GB" sz="1200" b="0" strike="noStrike" spc="-1">
              <a:latin typeface="Times New Roman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dt" idx="3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>
              <a:defRPr lang="en-GB" sz="1400" b="0" strike="noStrike" spc="-1">
                <a:latin typeface="Times New Roman"/>
              </a:defRPr>
            </a:lvl1pPr>
          </a:lstStyle>
          <a:p>
            <a:r>
              <a:rPr lang="en-GB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5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raphic 6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1252160" y="91440"/>
            <a:ext cx="837360" cy="887040"/>
          </a:xfrm>
          <a:prstGeom prst="rect">
            <a:avLst/>
          </a:prstGeom>
          <a:ln w="0">
            <a:noFill/>
          </a:ln>
        </p:spPr>
      </p:pic>
      <p:sp>
        <p:nvSpPr>
          <p:cNvPr id="43" name="PlaceHolder 1"/>
          <p:cNvSpPr>
            <a:spLocks noGrp="1"/>
          </p:cNvSpPr>
          <p:nvPr>
            <p:ph type="ftr" idx="4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ctr">
              <a:lnSpc>
                <a:spcPct val="100000"/>
              </a:lnSpc>
              <a:buNone/>
              <a:defRPr lang="en-GB" sz="1400" b="0" strike="noStrike" spc="-1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&lt;footer&gt;</a:t>
            </a:r>
            <a:endParaRPr lang="en-GB" sz="1400" b="0" strike="noStrike" spc="-1">
              <a:latin typeface="Times New Roman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sldNum" idx="5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defRPr lang="en-GB" sz="1200" b="0" strike="noStrike" spc="-1">
                <a:solidFill>
                  <a:srgbClr val="8B8B8B"/>
                </a:solidFill>
                <a:latin typeface="Calibri"/>
                <a:ea typeface="DejaVu Sans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49CB3829-B0EB-4C8A-8BAD-CF953DA33E16}" type="slidenum">
              <a:rPr lang="en-GB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t>‹#›</a:t>
            </a:fld>
            <a:endParaRPr lang="en-GB" sz="1200" b="0" strike="noStrike" spc="-1">
              <a:latin typeface="Times New Roman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dt" idx="6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>
              <a:defRPr lang="en-GB" sz="1400" b="0" strike="noStrike" spc="-1">
                <a:latin typeface="Times New Roman"/>
              </a:defRPr>
            </a:lvl1pPr>
          </a:lstStyle>
          <a:p>
            <a:r>
              <a:rPr lang="en-GB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46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47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raphic 6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1252160" y="91440"/>
            <a:ext cx="837360" cy="887040"/>
          </a:xfrm>
          <a:prstGeom prst="rect">
            <a:avLst/>
          </a:prstGeom>
          <a:ln w="0">
            <a:noFill/>
          </a:ln>
        </p:spPr>
      </p:pic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US" sz="44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6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6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88" name="PlaceHolder 4"/>
          <p:cNvSpPr>
            <a:spLocks noGrp="1"/>
          </p:cNvSpPr>
          <p:nvPr>
            <p:ph type="ftr" idx="7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ctr">
              <a:lnSpc>
                <a:spcPct val="100000"/>
              </a:lnSpc>
              <a:buNone/>
              <a:defRPr lang="en-GB" sz="1400" b="0" strike="noStrike" spc="-1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&lt;footer&gt;</a:t>
            </a:r>
            <a:endParaRPr lang="en-GB" sz="1400" b="0" strike="noStrike" spc="-1">
              <a:latin typeface="Times New Roman"/>
            </a:endParaRPr>
          </a:p>
        </p:txBody>
      </p:sp>
      <p:sp>
        <p:nvSpPr>
          <p:cNvPr id="89" name="PlaceHolder 5"/>
          <p:cNvSpPr>
            <a:spLocks noGrp="1"/>
          </p:cNvSpPr>
          <p:nvPr>
            <p:ph type="sldNum" idx="8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defRPr lang="en-GB" sz="1200" b="0" strike="noStrike" spc="-1">
                <a:solidFill>
                  <a:srgbClr val="8B8B8B"/>
                </a:solidFill>
                <a:latin typeface="Calibri"/>
                <a:ea typeface="DejaVu Sans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A916661D-D925-428C-8B2F-17583DDC7F7E}" type="slidenum">
              <a:rPr lang="en-GB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t>‹#›</a:t>
            </a:fld>
            <a:endParaRPr lang="en-GB" sz="1200" b="0" strike="noStrike" spc="-1">
              <a:latin typeface="Times New Roman"/>
            </a:endParaRPr>
          </a:p>
        </p:txBody>
      </p:sp>
      <p:sp>
        <p:nvSpPr>
          <p:cNvPr id="90" name="PlaceHolder 6"/>
          <p:cNvSpPr>
            <a:spLocks noGrp="1"/>
          </p:cNvSpPr>
          <p:nvPr>
            <p:ph type="dt" idx="9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>
              <a:defRPr lang="en-GB" sz="1400" b="0" strike="noStrike" spc="-1">
                <a:latin typeface="Times New Roman"/>
              </a:defRPr>
            </a:lvl1pPr>
          </a:lstStyle>
          <a:p>
            <a:r>
              <a:rPr lang="en-GB" sz="1400" b="0" strike="noStrike" spc="-1">
                <a:latin typeface="Times New Roman"/>
              </a:rPr>
              <a:t>&lt;date/time&gt;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discourse.southlondonmakerspace.org/t/how-to-book-the-space-new-process-dec-2021/19085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youtube.com/watch?v=PkSePU4um-A&amp;list=PLxNy0MyLerIkpxSNk0xn55QUsSjXyawgW" TargetMode="Externa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discourse.southlondonmakerspace.org/t/laser-cutter-trotec-speedy-300/14" TargetMode="Externa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slms-05.local:2402/" TargetMode="Externa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discourse.southlondonmakerspace.org/t/laser-cutter-trotec-speedy-300/14" TargetMode="Externa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discourse.southlondonmakerspace.org/t/trotec-ruby-software-user-manual/20164" TargetMode="Externa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s://discourse.southlondonmakerspace.org/t/your-first-laser-project/23153" TargetMode="Externa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ecteezy.com/" TargetMode="External"/><Relationship Id="rId2" Type="http://schemas.openxmlformats.org/officeDocument/2006/relationships/hyperlink" Target="https://lasercuttingfundamentals.info/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librarylaser.com/en/" TargetMode="External"/><Relationship Id="rId5" Type="http://schemas.openxmlformats.org/officeDocument/2006/relationships/hyperlink" Target="https://designbundles.net/craft/laser-cutting-designs" TargetMode="External"/><Relationship Id="rId4" Type="http://schemas.openxmlformats.org/officeDocument/2006/relationships/hyperlink" Target="https://www.festi.info/boxes.py/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discourse.southlondonmakerspace.org/t/trotec-ruby-administrator-manual/19392" TargetMode="Externa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subTitle"/>
          </p:nvPr>
        </p:nvSpPr>
        <p:spPr>
          <a:xfrm>
            <a:off x="1523880" y="3942080"/>
            <a:ext cx="9143280" cy="2123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28600" indent="-228600" algn="ctr">
              <a:spcBef>
                <a:spcPts val="1001"/>
              </a:spcBef>
              <a:tabLst>
                <a:tab pos="0" algn="l"/>
              </a:tabLst>
            </a:pPr>
            <a:r>
              <a:rPr lang="en-GB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Version: 9</a:t>
            </a:r>
          </a:p>
          <a:p>
            <a:pPr marL="228600" indent="-228600" algn="ctr">
              <a:spcBef>
                <a:spcPts val="1001"/>
              </a:spcBef>
              <a:tabLst>
                <a:tab pos="0" algn="l"/>
              </a:tabLst>
            </a:pPr>
            <a:r>
              <a:rPr lang="en-GB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Last updated: 28 Feb 2023</a:t>
            </a:r>
          </a:p>
          <a:p>
            <a:pPr marL="228600" indent="-228600" algn="ctr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GB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Ruby version: 2.3.1.24878</a:t>
            </a:r>
            <a:endParaRPr lang="en-GB" sz="2400" b="0" strike="noStrike" spc="-1" dirty="0">
              <a:latin typeface="Arial"/>
            </a:endParaRPr>
          </a:p>
          <a:p>
            <a:pPr marL="228600" indent="-228600" algn="ctr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GB" sz="2400" spc="-1" dirty="0">
              <a:solidFill>
                <a:srgbClr val="000000"/>
              </a:solidFill>
              <a:latin typeface="Calibri"/>
              <a:ea typeface="DejaVu Sans"/>
            </a:endParaRPr>
          </a:p>
          <a:p>
            <a:pPr marL="228600" indent="-228600" algn="ctr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GB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This presentation is available on the Laser PC in Desktop / Laser induction</a:t>
            </a:r>
            <a:endParaRPr lang="en-GB" sz="2000" b="0" strike="noStrike" spc="-1" dirty="0"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en-GB" sz="6000" b="0" strike="noStrike" spc="-1" dirty="0">
                <a:solidFill>
                  <a:srgbClr val="000000"/>
                </a:solidFill>
                <a:latin typeface="Calibri Light"/>
                <a:ea typeface="DejaVu Sans"/>
              </a:rPr>
              <a:t>Laser Induction</a:t>
            </a:r>
            <a:endParaRPr lang="en-US" sz="60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n-GB" sz="4400" b="0" strike="noStrike" spc="-1">
                <a:solidFill>
                  <a:srgbClr val="EB1B15"/>
                </a:solidFill>
                <a:latin typeface="Wingdings"/>
                <a:ea typeface="DejaVu Sans"/>
              </a:rPr>
              <a:t></a:t>
            </a:r>
            <a:r>
              <a:rPr lang="en-GB" sz="4400" b="0" strike="noStrike" spc="-1">
                <a:solidFill>
                  <a:srgbClr val="EB1B15"/>
                </a:solidFill>
                <a:latin typeface="Calibri Light"/>
                <a:ea typeface="DejaVu Sans"/>
              </a:rPr>
              <a:t> Preparation</a:t>
            </a: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4211440" cy="4890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 fontScale="99500"/>
          </a:bodyPr>
          <a:lstStyle/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EB1B15"/>
              </a:buClr>
              <a:buFont typeface="Wingdings" charset="2"/>
              <a:buChar char=""/>
              <a:tabLst>
                <a:tab pos="0" algn="l"/>
              </a:tabLst>
            </a:pPr>
            <a:r>
              <a:rPr lang="en-GB" sz="2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Book a session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685800" lvl="1" indent="-228600">
              <a:lnSpc>
                <a:spcPct val="90000"/>
              </a:lnSpc>
              <a:spcBef>
                <a:spcPts val="1001"/>
              </a:spcBef>
              <a:buClr>
                <a:srgbClr val="EB1B15"/>
              </a:buClr>
              <a:buFont typeface="Wingdings" charset="2"/>
              <a:buChar char=""/>
              <a:tabLst>
                <a:tab pos="0" algn="l"/>
              </a:tabLst>
            </a:pPr>
            <a:r>
              <a:rPr lang="en-GB" sz="2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Host vs non-host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685800" lvl="1" indent="-228600">
              <a:lnSpc>
                <a:spcPct val="90000"/>
              </a:lnSpc>
              <a:spcBef>
                <a:spcPts val="1001"/>
              </a:spcBef>
              <a:buClr>
                <a:srgbClr val="EB1B15"/>
              </a:buClr>
              <a:buFont typeface="Wingdings" charset="2"/>
              <a:buChar char=""/>
              <a:tabLst>
                <a:tab pos="0" algn="l"/>
              </a:tabLst>
            </a:pPr>
            <a:r>
              <a:rPr lang="en-GB" sz="2400" b="0" u="sng" strike="noStrike" spc="-1" dirty="0">
                <a:solidFill>
                  <a:srgbClr val="000000"/>
                </a:solidFill>
                <a:uFillTx/>
                <a:latin typeface="Arial"/>
                <a:ea typeface="DejaVu Sans"/>
                <a:hlinkClick r:id="rId2"/>
              </a:rPr>
              <a:t>Procedure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622440" indent="-2286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GB" sz="1800" b="0" strike="noStrike" spc="-1" dirty="0">
                <a:solidFill>
                  <a:srgbClr val="EB1B15"/>
                </a:solidFill>
                <a:latin typeface="Calibri"/>
                <a:ea typeface="DejaVu Sans"/>
              </a:rPr>
              <a:t>Make sure you have your Ruby password!</a:t>
            </a:r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0E7B06-EED3-D642-BAAC-89C7B9029A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916" r="42000"/>
          <a:stretch/>
        </p:blipFill>
        <p:spPr>
          <a:xfrm>
            <a:off x="7922923" y="0"/>
            <a:ext cx="4269077" cy="43992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240B7D7-B254-761C-CA66-363027BE49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6107" y="3816313"/>
            <a:ext cx="3396816" cy="26849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8EADDC8-5275-CB19-8D01-74A1876A2C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3676" y="3863284"/>
            <a:ext cx="3779848" cy="1295512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75EC7A3E-0241-1BF7-0D41-FD20D92159CA}"/>
              </a:ext>
            </a:extLst>
          </p:cNvPr>
          <p:cNvCxnSpPr>
            <a:cxnSpLocks/>
          </p:cNvCxnSpPr>
          <p:nvPr/>
        </p:nvCxnSpPr>
        <p:spPr>
          <a:xfrm flipH="1">
            <a:off x="8849360" y="3992880"/>
            <a:ext cx="2092960" cy="77144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0E57909-1E2E-8B3C-D911-B7AEEE1EC424}"/>
              </a:ext>
            </a:extLst>
          </p:cNvPr>
          <p:cNvCxnSpPr>
            <a:cxnSpLocks/>
          </p:cNvCxnSpPr>
          <p:nvPr/>
        </p:nvCxnSpPr>
        <p:spPr>
          <a:xfrm flipH="1">
            <a:off x="6390640" y="4988560"/>
            <a:ext cx="416560" cy="94488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83660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n-GB" sz="4400" b="0" strike="noStrike" spc="-1">
                <a:solidFill>
                  <a:srgbClr val="EB1B15"/>
                </a:solidFill>
                <a:latin typeface="Wingdings"/>
                <a:ea typeface="DejaVu Sans"/>
              </a:rPr>
              <a:t></a:t>
            </a:r>
            <a:r>
              <a:rPr lang="en-GB" sz="4400" b="0" strike="noStrike" spc="-1">
                <a:solidFill>
                  <a:srgbClr val="EB1B15"/>
                </a:solidFill>
                <a:latin typeface="Calibri Light"/>
                <a:ea typeface="DejaVu Sans"/>
              </a:rPr>
              <a:t> Startup</a:t>
            </a: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4880" cy="43506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marL="514440" indent="-514440">
              <a:lnSpc>
                <a:spcPct val="90000"/>
              </a:lnSpc>
              <a:spcBef>
                <a:spcPts val="1001"/>
              </a:spcBef>
              <a:buClr>
                <a:srgbClr val="EB1B15"/>
              </a:buClr>
              <a:buFont typeface="Arial"/>
              <a:buAutoNum type="arabicPeriod"/>
            </a:pPr>
            <a:r>
              <a:rPr lang="en-GB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Power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685800" lvl="1" indent="-228600">
              <a:lnSpc>
                <a:spcPct val="80000"/>
              </a:lnSpc>
              <a:spcBef>
                <a:spcPts val="1001"/>
              </a:spcBef>
              <a:buClr>
                <a:srgbClr val="EB1B15"/>
              </a:buClr>
              <a:buFont typeface="Wingdings" charset="2"/>
              <a:buChar char=""/>
            </a:pPr>
            <a:r>
              <a:rPr lang="en-GB" sz="2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Laser PC on</a:t>
            </a:r>
          </a:p>
          <a:p>
            <a:pPr marL="685800" lvl="1" indent="-228600">
              <a:lnSpc>
                <a:spcPct val="80000"/>
              </a:lnSpc>
              <a:spcBef>
                <a:spcPts val="1001"/>
              </a:spcBef>
              <a:buClr>
                <a:srgbClr val="EB1B15"/>
              </a:buClr>
              <a:buFont typeface="Wingdings" charset="2"/>
              <a:buChar char=""/>
            </a:pPr>
            <a:r>
              <a:rPr lang="en-GB" spc="-1" dirty="0">
                <a:solidFill>
                  <a:srgbClr val="000000"/>
                </a:solidFill>
                <a:latin typeface="Arial"/>
                <a:ea typeface="DejaVu Sans"/>
              </a:rPr>
              <a:t>Tap t</a:t>
            </a:r>
            <a:r>
              <a:rPr lang="en-GB" sz="2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ool control with fob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685800" lvl="1" indent="-228600">
              <a:lnSpc>
                <a:spcPct val="80000"/>
              </a:lnSpc>
              <a:spcBef>
                <a:spcPts val="1001"/>
              </a:spcBef>
              <a:buClr>
                <a:srgbClr val="EB1B15"/>
              </a:buClr>
              <a:buFont typeface="Wingdings" charset="2"/>
              <a:buChar char=""/>
            </a:pPr>
            <a:r>
              <a:rPr lang="en-GB" sz="2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Laser on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685800" lvl="1" indent="-228600">
              <a:lnSpc>
                <a:spcPct val="80000"/>
              </a:lnSpc>
              <a:spcBef>
                <a:spcPts val="1001"/>
              </a:spcBef>
              <a:buClr>
                <a:srgbClr val="EB1B15"/>
              </a:buClr>
              <a:buFont typeface="Wingdings" charset="2"/>
              <a:buChar char=""/>
            </a:pPr>
            <a:r>
              <a:rPr lang="en-GB" sz="2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Wait for warmup and homing</a:t>
            </a:r>
          </a:p>
        </p:txBody>
      </p:sp>
      <p:pic>
        <p:nvPicPr>
          <p:cNvPr id="156" name="Picture 4" descr="Text&#10;&#10;Description automatically generated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7544293" y="2246707"/>
            <a:ext cx="4046920" cy="3204627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n-GB" sz="4400" b="0" strike="noStrike" spc="-1">
                <a:solidFill>
                  <a:srgbClr val="EB1B15"/>
                </a:solidFill>
                <a:latin typeface="Wingdings"/>
                <a:ea typeface="DejaVu Sans"/>
              </a:rPr>
              <a:t></a:t>
            </a:r>
            <a:r>
              <a:rPr lang="en-GB" sz="4400" b="0" strike="noStrike" spc="-1">
                <a:solidFill>
                  <a:srgbClr val="EB1B15"/>
                </a:solidFill>
                <a:latin typeface="Calibri Light"/>
                <a:ea typeface="DejaVu Sans"/>
              </a:rPr>
              <a:t> Startup</a:t>
            </a: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4880" cy="43506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marL="514440" indent="-514440">
              <a:lnSpc>
                <a:spcPct val="90000"/>
              </a:lnSpc>
              <a:spcBef>
                <a:spcPts val="1001"/>
              </a:spcBef>
              <a:buClr>
                <a:srgbClr val="EB1B15"/>
              </a:buClr>
              <a:buFont typeface="+mj-lt"/>
              <a:buAutoNum type="arabicPeriod" startAt="2"/>
            </a:pPr>
            <a:r>
              <a:rPr lang="en-GB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Honeycomb bed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685800" lvl="1" indent="-228600">
              <a:lnSpc>
                <a:spcPct val="80000"/>
              </a:lnSpc>
              <a:spcBef>
                <a:spcPts val="1001"/>
              </a:spcBef>
              <a:buClr>
                <a:srgbClr val="EB1B15"/>
              </a:buClr>
              <a:buFont typeface="Wingdings" charset="2"/>
              <a:buChar char=""/>
            </a:pPr>
            <a:r>
              <a:rPr lang="en-GB" sz="2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Clear out any bits left on the bed (brush / remove and vacuum)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685800" lvl="1" indent="-228600">
              <a:lnSpc>
                <a:spcPct val="80000"/>
              </a:lnSpc>
              <a:spcBef>
                <a:spcPts val="1001"/>
              </a:spcBef>
              <a:buClr>
                <a:srgbClr val="EB1B15"/>
              </a:buClr>
              <a:buFont typeface="Wingdings" charset="2"/>
              <a:buChar char=""/>
            </a:pPr>
            <a:r>
              <a:rPr lang="en-GB" sz="2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Make sure it is firmly seated on rails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21800" y="3456360"/>
            <a:ext cx="4655160" cy="28551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n-GB" sz="4400" b="0" strike="noStrike" spc="-1">
                <a:solidFill>
                  <a:srgbClr val="EB1B15"/>
                </a:solidFill>
                <a:latin typeface="Wingdings"/>
                <a:ea typeface="DejaVu Sans"/>
              </a:rPr>
              <a:t></a:t>
            </a:r>
            <a:r>
              <a:rPr lang="en-GB" sz="4400" b="0" strike="noStrike" spc="-1">
                <a:solidFill>
                  <a:srgbClr val="EB1B15"/>
                </a:solidFill>
                <a:latin typeface="Calibri Light"/>
                <a:ea typeface="DejaVu Sans"/>
              </a:rPr>
              <a:t> Startup</a:t>
            </a: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4880" cy="43506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marL="514440" indent="-514440">
              <a:spcBef>
                <a:spcPts val="1001"/>
              </a:spcBef>
              <a:buClr>
                <a:srgbClr val="EB1B15"/>
              </a:buClr>
              <a:buFont typeface="Arial"/>
              <a:buAutoNum type="arabicPeriod" startAt="3"/>
            </a:pPr>
            <a:r>
              <a:rPr lang="en-GB" spc="-1" dirty="0">
                <a:solidFill>
                  <a:srgbClr val="000000"/>
                </a:solidFill>
                <a:latin typeface="Calibri"/>
                <a:ea typeface="DejaVu Sans"/>
              </a:rPr>
              <a:t>Prepare to clean</a:t>
            </a:r>
          </a:p>
          <a:p>
            <a:pPr lvl="1">
              <a:lnSpc>
                <a:spcPct val="80000"/>
              </a:lnSpc>
              <a:spcBef>
                <a:spcPts val="1001"/>
              </a:spcBef>
              <a:buClr>
                <a:srgbClr val="EB1B15"/>
              </a:buClr>
              <a:buFont typeface="Wingdings" charset="2"/>
              <a:buChar char=""/>
            </a:pPr>
            <a:r>
              <a:rPr lang="en-US" spc="-1" dirty="0">
                <a:solidFill>
                  <a:srgbClr val="000000"/>
                </a:solidFill>
                <a:latin typeface="Arial"/>
                <a:ea typeface="DejaVu Sans"/>
              </a:rPr>
              <a:t>Move the bed to a comfortable height</a:t>
            </a:r>
          </a:p>
          <a:p>
            <a:pPr lvl="1">
              <a:lnSpc>
                <a:spcPct val="80000"/>
              </a:lnSpc>
              <a:spcBef>
                <a:spcPts val="1001"/>
              </a:spcBef>
              <a:buClr>
                <a:srgbClr val="EB1B15"/>
              </a:buClr>
              <a:buFont typeface="Wingdings" charset="2"/>
              <a:buChar char=""/>
            </a:pPr>
            <a:r>
              <a:rPr lang="en-US" spc="-1" dirty="0">
                <a:solidFill>
                  <a:srgbClr val="000000"/>
                </a:solidFill>
                <a:latin typeface="Arial"/>
                <a:ea typeface="DejaVu Sans"/>
              </a:rPr>
              <a:t>Move the head to a comfortable position</a:t>
            </a:r>
          </a:p>
          <a:p>
            <a:pPr lvl="1">
              <a:lnSpc>
                <a:spcPct val="100000"/>
              </a:lnSpc>
              <a:spcBef>
                <a:spcPts val="1001"/>
              </a:spcBef>
              <a:buClr>
                <a:srgbClr val="EB1B15"/>
              </a:buClr>
              <a:buFont typeface="Wingdings" charset="2"/>
              <a:buChar char=""/>
            </a:pPr>
            <a:r>
              <a:rPr lang="en-US" spc="-1" dirty="0">
                <a:solidFill>
                  <a:srgbClr val="000000"/>
                </a:solidFill>
                <a:latin typeface="Arial"/>
                <a:ea typeface="DejaVu Sans"/>
              </a:rPr>
              <a:t>Place a blue paper towel sheet and cleaning</a:t>
            </a:r>
            <a:br>
              <a:rPr lang="en-US" spc="-1" dirty="0">
                <a:solidFill>
                  <a:srgbClr val="000000"/>
                </a:solidFill>
                <a:latin typeface="Arial"/>
                <a:ea typeface="DejaVu Sans"/>
              </a:rPr>
            </a:br>
            <a:r>
              <a:rPr lang="en-US" spc="-1" dirty="0">
                <a:solidFill>
                  <a:srgbClr val="000000"/>
                </a:solidFill>
                <a:latin typeface="Arial"/>
                <a:ea typeface="DejaVu Sans"/>
              </a:rPr>
              <a:t>supplies on the bed</a:t>
            </a:r>
          </a:p>
        </p:txBody>
      </p:sp>
      <p:pic>
        <p:nvPicPr>
          <p:cNvPr id="1026" name="Picture 2" descr="Trotec Speedy II">
            <a:extLst>
              <a:ext uri="{FF2B5EF4-FFF2-40B4-BE49-F238E27FC236}">
                <a16:creationId xmlns:a16="http://schemas.microsoft.com/office/drawing/2014/main" id="{EE6E497F-EC7E-4C03-AA3E-48EE0544A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7430" y="1972925"/>
            <a:ext cx="2152650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traight Arrow Connector 2">
            <a:extLst>
              <a:ext uri="{FF2B5EF4-FFF2-40B4-BE49-F238E27FC236}">
                <a16:creationId xmlns:a16="http://schemas.microsoft.com/office/drawing/2014/main" id="{EF590227-D522-4D27-93AE-F8FFC8435D5B}"/>
              </a:ext>
            </a:extLst>
          </p:cNvPr>
          <p:cNvSpPr/>
          <p:nvPr/>
        </p:nvSpPr>
        <p:spPr>
          <a:xfrm>
            <a:off x="6797040" y="2479040"/>
            <a:ext cx="4399280" cy="843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FFC000"/>
            </a:solidFill>
            <a:tailEnd type="triangle" w="med" len="med"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/>
        </p:style>
      </p:sp>
      <p:sp>
        <p:nvSpPr>
          <p:cNvPr id="7" name="Straight Arrow Connector 2">
            <a:extLst>
              <a:ext uri="{FF2B5EF4-FFF2-40B4-BE49-F238E27FC236}">
                <a16:creationId xmlns:a16="http://schemas.microsoft.com/office/drawing/2014/main" id="{702943AC-B107-4909-AAA1-3D052610C0D2}"/>
              </a:ext>
            </a:extLst>
          </p:cNvPr>
          <p:cNvSpPr/>
          <p:nvPr/>
        </p:nvSpPr>
        <p:spPr>
          <a:xfrm>
            <a:off x="7105650" y="2936240"/>
            <a:ext cx="3169920" cy="5105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FFC000"/>
            </a:solidFill>
            <a:tailEnd type="triangle" w="med" len="med"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33993824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n-GB" sz="4400" b="0" strike="noStrike" spc="-1">
                <a:solidFill>
                  <a:srgbClr val="EB1B15"/>
                </a:solidFill>
                <a:latin typeface="Wingdings"/>
                <a:ea typeface="DejaVu Sans"/>
              </a:rPr>
              <a:t></a:t>
            </a:r>
            <a:r>
              <a:rPr lang="en-GB" sz="4400" b="0" strike="noStrike" spc="-1">
                <a:solidFill>
                  <a:srgbClr val="EB1B15"/>
                </a:solidFill>
                <a:latin typeface="Calibri Light"/>
                <a:ea typeface="DejaVu Sans"/>
              </a:rPr>
              <a:t> Startup</a:t>
            </a: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4880" cy="4882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marL="514440" indent="-514440">
              <a:lnSpc>
                <a:spcPct val="90000"/>
              </a:lnSpc>
              <a:spcBef>
                <a:spcPts val="1001"/>
              </a:spcBef>
              <a:buClr>
                <a:srgbClr val="EB1B15"/>
              </a:buClr>
              <a:buFont typeface="+mj-lt"/>
              <a:buAutoNum type="arabicPeriod" startAt="4"/>
            </a:pPr>
            <a:r>
              <a:rPr lang="en-GB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Nozzle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685800" lvl="1" indent="-228600">
              <a:lnSpc>
                <a:spcPct val="80000"/>
              </a:lnSpc>
              <a:spcBef>
                <a:spcPts val="1001"/>
              </a:spcBef>
              <a:buClr>
                <a:srgbClr val="EB1B15"/>
              </a:buClr>
              <a:buFont typeface="Wingdings" charset="2"/>
              <a:buChar char=""/>
            </a:pPr>
            <a:r>
              <a:rPr lang="en-GB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Inspect: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1143000" lvl="2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GB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Unscrew – clockwise when seen from above</a:t>
            </a:r>
            <a:endParaRPr lang="en-US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1143000" lvl="2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GB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A dirty nozzle is a good indication that other parts </a:t>
            </a:r>
            <a:br>
              <a:rPr dirty="0"/>
            </a:br>
            <a:r>
              <a:rPr lang="en-GB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will need cleaning</a:t>
            </a:r>
            <a:endParaRPr lang="en-US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685800" lvl="1" indent="-228600">
              <a:lnSpc>
                <a:spcPct val="80000"/>
              </a:lnSpc>
              <a:spcBef>
                <a:spcPts val="1001"/>
              </a:spcBef>
              <a:buClr>
                <a:srgbClr val="EB1B15"/>
              </a:buClr>
              <a:buFont typeface="Wingdings" charset="2"/>
              <a:buChar char=""/>
            </a:pPr>
            <a:r>
              <a:rPr lang="en-GB" sz="2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If dirty: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1143000" lvl="2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GB" sz="21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Use spray foam and a cotton bud</a:t>
            </a:r>
            <a:endParaRPr lang="en-US" sz="2100" b="0" strike="noStrike" spc="-1" dirty="0">
              <a:solidFill>
                <a:srgbClr val="000000"/>
              </a:solidFill>
              <a:latin typeface="Arial"/>
            </a:endParaRPr>
          </a:p>
          <a:p>
            <a:pPr marL="1143000" lvl="2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GB" sz="21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Replace finger-tight</a:t>
            </a:r>
            <a:endParaRPr lang="en-US" sz="21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1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499"/>
              </a:spcBef>
              <a:buNone/>
              <a:tabLst>
                <a:tab pos="0" algn="l"/>
              </a:tabLst>
            </a:pPr>
            <a:r>
              <a:rPr lang="en-GB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Tip: Turn the laser on and move it to a convenient </a:t>
            </a:r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499"/>
              </a:spcBef>
              <a:buNone/>
              <a:tabLst>
                <a:tab pos="0" algn="l"/>
              </a:tabLst>
            </a:pPr>
            <a:r>
              <a:rPr lang="en-GB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location for accessing the head.  You can also lower</a:t>
            </a:r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499"/>
              </a:spcBef>
              <a:buNone/>
              <a:tabLst>
                <a:tab pos="0" algn="l"/>
              </a:tabLst>
            </a:pPr>
            <a:r>
              <a:rPr lang="en-GB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bed if that helps.</a:t>
            </a:r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9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8900280" y="1114200"/>
            <a:ext cx="3196080" cy="5593680"/>
          </a:xfrm>
          <a:prstGeom prst="rect">
            <a:avLst/>
          </a:prstGeom>
          <a:ln w="0">
            <a:noFill/>
          </a:ln>
        </p:spPr>
      </p:pic>
      <p:sp>
        <p:nvSpPr>
          <p:cNvPr id="160" name="Straight Arrow Connector 2"/>
          <p:cNvSpPr/>
          <p:nvPr/>
        </p:nvSpPr>
        <p:spPr>
          <a:xfrm>
            <a:off x="6725880" y="5019120"/>
            <a:ext cx="334224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FFC000"/>
            </a:solidFill>
            <a:tailEnd type="triangle" w="med" len="med"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/>
        </p:style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n-GB" sz="4400" b="0" strike="noStrike" spc="-1">
                <a:solidFill>
                  <a:srgbClr val="EB1B15"/>
                </a:solidFill>
                <a:latin typeface="Wingdings"/>
                <a:ea typeface="DejaVu Sans"/>
              </a:rPr>
              <a:t></a:t>
            </a:r>
            <a:r>
              <a:rPr lang="en-GB" sz="4400" b="0" strike="noStrike" spc="-1">
                <a:solidFill>
                  <a:srgbClr val="EB1B15"/>
                </a:solidFill>
                <a:latin typeface="Calibri Light"/>
                <a:ea typeface="DejaVu Sans"/>
              </a:rPr>
              <a:t> Startup</a:t>
            </a: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4880" cy="43506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514440" indent="-514440">
              <a:lnSpc>
                <a:spcPct val="90000"/>
              </a:lnSpc>
              <a:spcBef>
                <a:spcPts val="1001"/>
              </a:spcBef>
              <a:buClr>
                <a:srgbClr val="EB1B15"/>
              </a:buClr>
              <a:buFont typeface="+mj-lt"/>
              <a:buAutoNum type="arabicPeriod" startAt="5"/>
            </a:pPr>
            <a:r>
              <a:rPr lang="en-GB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3rd mirror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685800" lvl="1" indent="-228600">
              <a:lnSpc>
                <a:spcPct val="80000"/>
              </a:lnSpc>
              <a:spcBef>
                <a:spcPts val="1001"/>
              </a:spcBef>
              <a:buClr>
                <a:srgbClr val="EB1B15"/>
              </a:buClr>
              <a:buFont typeface="Wingdings" charset="2"/>
              <a:buChar char=""/>
            </a:pPr>
            <a:r>
              <a:rPr lang="en-GB" sz="2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Inspect: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1143000" lvl="2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GB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Hold mirror in one hand, unscrew thumbscrews with the other</a:t>
            </a:r>
            <a:endParaRPr lang="en-US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1143000" lvl="2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GB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Carefully lift mirror and inspect it for dirt</a:t>
            </a:r>
            <a:endParaRPr lang="en-US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685800" lvl="1" indent="-228600">
              <a:lnSpc>
                <a:spcPct val="80000"/>
              </a:lnSpc>
              <a:spcBef>
                <a:spcPts val="1001"/>
              </a:spcBef>
              <a:buClr>
                <a:srgbClr val="EB1B15"/>
              </a:buClr>
              <a:buFont typeface="Wingdings" charset="2"/>
              <a:buChar char=""/>
            </a:pPr>
            <a:r>
              <a:rPr lang="en-GB" sz="2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If dirty: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1143000" lvl="2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GB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Note orientation when removing</a:t>
            </a:r>
            <a:endParaRPr lang="en-US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1143000" lvl="2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GB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Puff, douse with lens cleaning fluid, dab with lens tissue</a:t>
            </a:r>
            <a:endParaRPr lang="en-US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1143000" lvl="2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GB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Return and tighten screws quite tightly</a:t>
            </a:r>
            <a:endParaRPr lang="en-US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8900280" y="1114200"/>
            <a:ext cx="3196080" cy="5593680"/>
          </a:xfrm>
          <a:prstGeom prst="rect">
            <a:avLst/>
          </a:prstGeom>
          <a:ln w="0">
            <a:noFill/>
          </a:ln>
        </p:spPr>
      </p:pic>
      <p:sp>
        <p:nvSpPr>
          <p:cNvPr id="164" name="Straight Arrow Connector 4"/>
          <p:cNvSpPr/>
          <p:nvPr/>
        </p:nvSpPr>
        <p:spPr>
          <a:xfrm>
            <a:off x="6725880" y="1737360"/>
            <a:ext cx="334224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FFC000"/>
            </a:solidFill>
            <a:tailEnd type="triangle" w="med" len="med"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/>
        </p:style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n-GB" sz="4400" b="0" strike="noStrike" spc="-1">
                <a:solidFill>
                  <a:srgbClr val="EB1B15"/>
                </a:solidFill>
                <a:latin typeface="Wingdings"/>
                <a:ea typeface="DejaVu Sans"/>
              </a:rPr>
              <a:t></a:t>
            </a:r>
            <a:r>
              <a:rPr lang="en-GB" sz="4400" b="0" strike="noStrike" spc="-1">
                <a:solidFill>
                  <a:srgbClr val="EB1B15"/>
                </a:solidFill>
                <a:latin typeface="Calibri Light"/>
                <a:ea typeface="DejaVu Sans"/>
              </a:rPr>
              <a:t> Startup</a:t>
            </a: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4880" cy="49248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marL="514440" indent="-514440">
              <a:lnSpc>
                <a:spcPct val="90000"/>
              </a:lnSpc>
              <a:spcBef>
                <a:spcPts val="1001"/>
              </a:spcBef>
              <a:buClr>
                <a:srgbClr val="EB1B15"/>
              </a:buClr>
              <a:buFont typeface="+mj-lt"/>
              <a:buAutoNum type="arabicPeriod" startAt="6"/>
            </a:pPr>
            <a:r>
              <a:rPr lang="en-GB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Lens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685800" lvl="1" indent="-228600">
              <a:lnSpc>
                <a:spcPct val="80000"/>
              </a:lnSpc>
              <a:spcBef>
                <a:spcPts val="1001"/>
              </a:spcBef>
              <a:buClr>
                <a:srgbClr val="EB1B15"/>
              </a:buClr>
              <a:buFont typeface="Wingdings" charset="2"/>
              <a:buChar char=""/>
            </a:pPr>
            <a:r>
              <a:rPr lang="en-GB" sz="2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Inspect: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1143000" lvl="2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GB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Hold lens tray in one hand, unscrew with the other</a:t>
            </a:r>
            <a:br>
              <a:rPr lang="en-GB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</a:br>
            <a:r>
              <a:rPr lang="en-GB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– clockwise when seen from above</a:t>
            </a:r>
          </a:p>
          <a:p>
            <a:pPr marL="1143000" lvl="2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GB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Slide lens out</a:t>
            </a:r>
            <a:endParaRPr lang="en-US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1143000" lvl="2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GB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Hold lens to the light and inspect it for dirt</a:t>
            </a:r>
            <a:br>
              <a:rPr dirty="0"/>
            </a:br>
            <a:r>
              <a:rPr lang="en-GB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(scratches and burnt spot are OK)</a:t>
            </a:r>
            <a:endParaRPr lang="en-US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685800" lvl="1" indent="-228600">
              <a:lnSpc>
                <a:spcPct val="80000"/>
              </a:lnSpc>
              <a:spcBef>
                <a:spcPts val="1001"/>
              </a:spcBef>
              <a:buClr>
                <a:srgbClr val="EB1B15"/>
              </a:buClr>
              <a:buFont typeface="Wingdings" charset="2"/>
              <a:buChar char=""/>
            </a:pPr>
            <a:r>
              <a:rPr lang="en-GB" sz="2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If dirty: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1143000" lvl="2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GB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Puff, douse one side with lens cleaning fluid, wait 30 seconds, dab with lens tissue (using each part of the tissue only once)</a:t>
            </a:r>
            <a:endParaRPr lang="en-US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1143000" lvl="2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GB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Repeat on the other side</a:t>
            </a:r>
            <a:endParaRPr lang="en-US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1143000" lvl="2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GB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Return and tighten finger-tight</a:t>
            </a:r>
            <a:endParaRPr lang="en-US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GB" sz="2800" b="0" strike="noStrike" spc="-1" dirty="0">
                <a:solidFill>
                  <a:srgbClr val="EB1B15"/>
                </a:solidFill>
                <a:latin typeface="Calibri"/>
                <a:ea typeface="DejaVu Sans"/>
              </a:rPr>
              <a:t>If the lens is milky, do not use.  Report to @lasertechs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7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8900280" y="1114200"/>
            <a:ext cx="3196080" cy="5593680"/>
          </a:xfrm>
          <a:prstGeom prst="rect">
            <a:avLst/>
          </a:prstGeom>
          <a:ln w="0">
            <a:noFill/>
          </a:ln>
        </p:spPr>
      </p:pic>
      <p:sp>
        <p:nvSpPr>
          <p:cNvPr id="168" name="Straight Arrow Connector 4"/>
          <p:cNvSpPr/>
          <p:nvPr/>
        </p:nvSpPr>
        <p:spPr>
          <a:xfrm>
            <a:off x="6725880" y="3434040"/>
            <a:ext cx="334224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FFC000"/>
            </a:solidFill>
            <a:tailEnd type="triangle" w="med" len="med"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/>
        </p:style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E3981A0-6246-4E55-A6D3-4F12BF524176}"/>
              </a:ext>
            </a:extLst>
          </p:cNvPr>
          <p:cNvSpPr txBox="1"/>
          <p:nvPr/>
        </p:nvSpPr>
        <p:spPr>
          <a:xfrm>
            <a:off x="0" y="1188720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hlinkClick r:id="rId2"/>
              </a:rPr>
              <a:t>Watch videos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7D7B46-7D33-4EBC-9C2C-6509CA617C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710" y="2154324"/>
            <a:ext cx="5058581" cy="3992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3686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n-GB" sz="4400" b="0" strike="noStrike" spc="-1">
                <a:solidFill>
                  <a:srgbClr val="EB1B15"/>
                </a:solidFill>
                <a:latin typeface="Wingdings"/>
                <a:ea typeface="DejaVu Sans"/>
              </a:rPr>
              <a:t></a:t>
            </a:r>
            <a:r>
              <a:rPr lang="en-GB" sz="4400" b="0" strike="noStrike" spc="-1">
                <a:solidFill>
                  <a:srgbClr val="EB1B15"/>
                </a:solidFill>
                <a:latin typeface="Calibri Light"/>
                <a:ea typeface="DejaVu Sans"/>
              </a:rPr>
              <a:t> Startup</a:t>
            </a: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4880" cy="43506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marL="514440" indent="-514440">
              <a:lnSpc>
                <a:spcPct val="90000"/>
              </a:lnSpc>
              <a:spcBef>
                <a:spcPts val="1001"/>
              </a:spcBef>
              <a:buClr>
                <a:srgbClr val="EB1B15"/>
              </a:buClr>
              <a:buFont typeface="+mj-lt"/>
              <a:buAutoNum type="arabicPeriod" startAt="7"/>
            </a:pPr>
            <a:r>
              <a:rPr lang="en-GB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Safety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685800" lvl="1" indent="-228600">
              <a:lnSpc>
                <a:spcPct val="80000"/>
              </a:lnSpc>
              <a:spcBef>
                <a:spcPts val="1001"/>
              </a:spcBef>
              <a:buClr>
                <a:srgbClr val="EB1B15"/>
              </a:buClr>
              <a:buFont typeface="Wingdings" charset="2"/>
              <a:buChar char=""/>
            </a:pPr>
            <a:r>
              <a:rPr lang="en-GB" sz="2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Are you using laser-safe material (see </a:t>
            </a:r>
            <a:r>
              <a:rPr lang="en-GB" sz="2400" b="0" strike="noStrike" spc="-1" dirty="0">
                <a:solidFill>
                  <a:srgbClr val="000000"/>
                </a:solidFill>
                <a:latin typeface="Arial"/>
                <a:ea typeface="DejaVu Sans"/>
                <a:hlinkClick r:id="rId2"/>
              </a:rPr>
              <a:t>Tool page</a:t>
            </a:r>
            <a:r>
              <a:rPr lang="en-GB" sz="2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)?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685800" lvl="1" indent="-228600">
              <a:lnSpc>
                <a:spcPct val="80000"/>
              </a:lnSpc>
              <a:spcBef>
                <a:spcPts val="1001"/>
              </a:spcBef>
              <a:buClr>
                <a:srgbClr val="EB1B15"/>
              </a:buClr>
              <a:buFont typeface="Wingdings" charset="2"/>
              <a:buChar char=""/>
            </a:pPr>
            <a:r>
              <a:rPr lang="en-GB" sz="2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Is there a CO2 fire extinguisher nearby?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685800" lvl="1" indent="-228600">
              <a:lnSpc>
                <a:spcPct val="80000"/>
              </a:lnSpc>
              <a:spcBef>
                <a:spcPts val="1001"/>
              </a:spcBef>
              <a:buClr>
                <a:srgbClr val="EB1B15"/>
              </a:buClr>
              <a:buFont typeface="Wingdings" charset="2"/>
              <a:buChar char=""/>
            </a:pPr>
            <a:r>
              <a:rPr lang="en-GB" sz="2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Note the Emergency Stop button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E6DDE9-9D4E-43DA-B5D1-6DB8396897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7825" y="1657507"/>
            <a:ext cx="2872989" cy="46867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n-GB" sz="4400" b="0" strike="noStrike" spc="-1">
                <a:solidFill>
                  <a:srgbClr val="EB1B15"/>
                </a:solidFill>
                <a:latin typeface="Wingdings"/>
                <a:ea typeface="DejaVu Sans"/>
              </a:rPr>
              <a:t></a:t>
            </a:r>
            <a:r>
              <a:rPr lang="en-GB" sz="4400" b="0" strike="noStrike" spc="-1">
                <a:solidFill>
                  <a:srgbClr val="EB1B15"/>
                </a:solidFill>
                <a:latin typeface="Calibri Light"/>
                <a:ea typeface="DejaVu Sans"/>
              </a:rPr>
              <a:t> Startup</a:t>
            </a: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4880" cy="43506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marL="514440" indent="-514440">
              <a:lnSpc>
                <a:spcPct val="90000"/>
              </a:lnSpc>
              <a:spcBef>
                <a:spcPts val="1001"/>
              </a:spcBef>
              <a:buClr>
                <a:srgbClr val="EB1B15"/>
              </a:buClr>
              <a:buFont typeface="+mj-lt"/>
              <a:buAutoNum type="arabicPeriod" startAt="8"/>
            </a:pPr>
            <a:r>
              <a:rPr lang="en-GB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Material placement and focus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685800" lvl="1" indent="-228600">
              <a:lnSpc>
                <a:spcPct val="100000"/>
              </a:lnSpc>
              <a:spcBef>
                <a:spcPts val="1001"/>
              </a:spcBef>
              <a:buClr>
                <a:srgbClr val="EB1B15"/>
              </a:buClr>
              <a:buFont typeface="Wingdings" charset="2"/>
              <a:buChar char=""/>
            </a:pPr>
            <a:r>
              <a:rPr lang="en-GB" sz="2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Place within comfortable reach (you’ll need to be</a:t>
            </a:r>
            <a:br>
              <a:rPr lang="en-GB" sz="2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</a:br>
            <a:r>
              <a:rPr lang="en-GB" sz="2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able check that the material is square on the bed)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685800" lvl="1" indent="-228600">
              <a:lnSpc>
                <a:spcPct val="80000"/>
              </a:lnSpc>
              <a:spcBef>
                <a:spcPts val="1001"/>
              </a:spcBef>
              <a:buClr>
                <a:srgbClr val="EB1B15"/>
              </a:buClr>
              <a:buFont typeface="Wingdings" charset="2"/>
              <a:buChar char=""/>
            </a:pPr>
            <a:r>
              <a:rPr lang="en-GB" sz="2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Double buttons to raise and autofocus bed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685800" lvl="1" indent="-228600">
              <a:lnSpc>
                <a:spcPct val="80000"/>
              </a:lnSpc>
              <a:spcBef>
                <a:spcPts val="1001"/>
              </a:spcBef>
              <a:buClr>
                <a:srgbClr val="EB1B15"/>
              </a:buClr>
              <a:buFont typeface="Wingdings" charset="2"/>
              <a:buChar char=""/>
            </a:pPr>
            <a:r>
              <a:rPr lang="en-GB" sz="2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Roughly position head over material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685800" lvl="1" indent="-228600">
              <a:lnSpc>
                <a:spcPct val="80000"/>
              </a:lnSpc>
              <a:spcBef>
                <a:spcPts val="1001"/>
              </a:spcBef>
              <a:buClr>
                <a:srgbClr val="EB1B15"/>
              </a:buClr>
              <a:buFont typeface="Wingdings" charset="2"/>
              <a:buChar char=""/>
            </a:pPr>
            <a:r>
              <a:rPr lang="en-GB" sz="2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Use the focus stick to fine-tune the focus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26" name="Picture 2" descr="How to focus a laser beam for precise laser engraving and cutting">
            <a:extLst>
              <a:ext uri="{FF2B5EF4-FFF2-40B4-BE49-F238E27FC236}">
                <a16:creationId xmlns:a16="http://schemas.microsoft.com/office/drawing/2014/main" id="{0024BD05-A643-4900-8B03-578223C656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643727" y="1438275"/>
            <a:ext cx="3276131" cy="3699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traight Arrow Connector 4">
            <a:extLst>
              <a:ext uri="{FF2B5EF4-FFF2-40B4-BE49-F238E27FC236}">
                <a16:creationId xmlns:a16="http://schemas.microsoft.com/office/drawing/2014/main" id="{03CFF75C-1CD0-4FA5-8BFE-6F0F8DF870F5}"/>
              </a:ext>
            </a:extLst>
          </p:cNvPr>
          <p:cNvSpPr/>
          <p:nvPr/>
        </p:nvSpPr>
        <p:spPr>
          <a:xfrm>
            <a:off x="7302823" y="4119840"/>
            <a:ext cx="334224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FFC000"/>
            </a:solidFill>
            <a:tailEnd type="triangle" w="med" len="med"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/>
        </p:style>
      </p:sp>
      <p:pic>
        <p:nvPicPr>
          <p:cNvPr id="1028" name="Picture 4" descr="Get start with Trotec Speedy100">
            <a:extLst>
              <a:ext uri="{FF2B5EF4-FFF2-40B4-BE49-F238E27FC236}">
                <a16:creationId xmlns:a16="http://schemas.microsoft.com/office/drawing/2014/main" id="{289316C0-E7F7-45B9-9F87-B726590920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6200000" flipH="1">
            <a:off x="6867025" y="5204676"/>
            <a:ext cx="1835437" cy="584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n-GB" sz="4400" b="0" strike="noStrike" spc="-1">
                <a:solidFill>
                  <a:srgbClr val="EB1B15"/>
                </a:solidFill>
                <a:latin typeface="Calibri Light"/>
                <a:ea typeface="DejaVu Sans"/>
              </a:rPr>
              <a:t>Agenda</a:t>
            </a: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4880" cy="47408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 fontScale="99000"/>
          </a:bodyPr>
          <a:lstStyle/>
          <a:p>
            <a:pPr marL="514440" indent="-514440">
              <a:lnSpc>
                <a:spcPct val="90000"/>
              </a:lnSpc>
              <a:spcBef>
                <a:spcPts val="1001"/>
              </a:spcBef>
              <a:buClr>
                <a:srgbClr val="EB1B15"/>
              </a:buClr>
              <a:buFont typeface="Calibri Light"/>
              <a:buAutoNum type="arabicPeriod"/>
            </a:pPr>
            <a:r>
              <a:rPr lang="en-GB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Personal intros, experiences and expectations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514440" indent="-514440">
              <a:lnSpc>
                <a:spcPct val="90000"/>
              </a:lnSpc>
              <a:spcBef>
                <a:spcPts val="1001"/>
              </a:spcBef>
              <a:buClr>
                <a:srgbClr val="EB1B15"/>
              </a:buClr>
              <a:buFont typeface="Calibri Light"/>
              <a:buAutoNum type="arabicPeriod"/>
            </a:pPr>
            <a:r>
              <a:rPr lang="en-GB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Intro to the laser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514440" indent="-514440">
              <a:lnSpc>
                <a:spcPct val="90000"/>
              </a:lnSpc>
              <a:spcBef>
                <a:spcPts val="1001"/>
              </a:spcBef>
              <a:buClr>
                <a:srgbClr val="EB1B15"/>
              </a:buClr>
              <a:buFont typeface="Calibri Light"/>
              <a:buAutoNum type="arabicPeriod"/>
            </a:pPr>
            <a:r>
              <a:rPr lang="en-GB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Health &amp; Safety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514440" indent="-514440">
              <a:lnSpc>
                <a:spcPct val="90000"/>
              </a:lnSpc>
              <a:spcBef>
                <a:spcPts val="1001"/>
              </a:spcBef>
              <a:buClr>
                <a:srgbClr val="EB1B15"/>
              </a:buClr>
              <a:buFont typeface="Calibri Light"/>
              <a:buAutoNum type="arabicPeriod"/>
            </a:pPr>
            <a:r>
              <a:rPr lang="en-GB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Machine maintenance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514440" indent="-514440">
              <a:lnSpc>
                <a:spcPct val="90000"/>
              </a:lnSpc>
              <a:spcBef>
                <a:spcPts val="1001"/>
              </a:spcBef>
              <a:buClr>
                <a:srgbClr val="EB1B15"/>
              </a:buClr>
              <a:buFont typeface="Calibri Light"/>
              <a:buAutoNum type="arabicPeriod"/>
            </a:pPr>
            <a:r>
              <a:rPr lang="en-GB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Access to the space and machine booking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514440" indent="-514440">
              <a:lnSpc>
                <a:spcPct val="90000"/>
              </a:lnSpc>
              <a:spcBef>
                <a:spcPts val="1001"/>
              </a:spcBef>
              <a:buClr>
                <a:srgbClr val="EB1B15"/>
              </a:buClr>
              <a:buFont typeface="Calibri Light"/>
              <a:buAutoNum type="arabicPeriod"/>
            </a:pPr>
            <a:r>
              <a:rPr lang="en-GB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Materials shop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514440" indent="-514440">
              <a:lnSpc>
                <a:spcPct val="90000"/>
              </a:lnSpc>
              <a:spcBef>
                <a:spcPts val="1001"/>
              </a:spcBef>
              <a:buClr>
                <a:srgbClr val="EB1B15"/>
              </a:buClr>
              <a:buFont typeface="Arial"/>
              <a:buAutoNum type="arabicPeriod"/>
            </a:pPr>
            <a:r>
              <a:rPr lang="en-GB" sz="2800" strike="noStrike" spc="-1" dirty="0">
                <a:solidFill>
                  <a:srgbClr val="FF0000"/>
                </a:solidFill>
                <a:latin typeface="Calibri"/>
                <a:ea typeface="DejaVu Sans"/>
              </a:rPr>
              <a:t>Workflow</a:t>
            </a:r>
            <a:endParaRPr lang="en-US" sz="2800" strike="noStrike" spc="-1" dirty="0">
              <a:solidFill>
                <a:srgbClr val="FF0000"/>
              </a:solidFill>
              <a:latin typeface="Arial"/>
            </a:endParaRPr>
          </a:p>
          <a:p>
            <a:pPr marL="514440" indent="-514440">
              <a:lnSpc>
                <a:spcPct val="90000"/>
              </a:lnSpc>
              <a:spcBef>
                <a:spcPts val="1001"/>
              </a:spcBef>
              <a:buClr>
                <a:srgbClr val="EB1B15"/>
              </a:buClr>
              <a:buFont typeface="Calibri Light"/>
              <a:buAutoNum type="arabicPeriod"/>
            </a:pPr>
            <a:r>
              <a:rPr lang="en-GB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Knowledge gaps and next steps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514440" indent="-514440">
              <a:lnSpc>
                <a:spcPct val="90000"/>
              </a:lnSpc>
              <a:spcBef>
                <a:spcPts val="1001"/>
              </a:spcBef>
              <a:buClr>
                <a:srgbClr val="EB1B15"/>
              </a:buClr>
              <a:buFont typeface="Calibri Light"/>
              <a:buAutoNum type="arabicPeriod"/>
            </a:pPr>
            <a:r>
              <a:rPr lang="en-GB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Register account on Ruby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n-GB" sz="4400" b="0" strike="noStrike" spc="-1">
                <a:solidFill>
                  <a:srgbClr val="EB1B15"/>
                </a:solidFill>
                <a:latin typeface="Wingdings"/>
                <a:ea typeface="DejaVu Sans"/>
              </a:rPr>
              <a:t></a:t>
            </a:r>
            <a:r>
              <a:rPr lang="en-GB" sz="4400" b="0" strike="noStrike" spc="-1">
                <a:solidFill>
                  <a:srgbClr val="EB1B15"/>
                </a:solidFill>
                <a:latin typeface="Calibri Light"/>
                <a:ea typeface="DejaVu Sans"/>
              </a:rPr>
              <a:t> Run job</a:t>
            </a: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4880" cy="43506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marL="514440" indent="-514440">
              <a:lnSpc>
                <a:spcPct val="90000"/>
              </a:lnSpc>
              <a:spcBef>
                <a:spcPts val="1001"/>
              </a:spcBef>
              <a:buClr>
                <a:srgbClr val="EB1B15"/>
              </a:buClr>
              <a:buFont typeface="Calibri Light"/>
              <a:buAutoNum type="arabicPeriod"/>
            </a:pPr>
            <a:r>
              <a:rPr lang="en-GB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Open Ruby from the Start Menu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514440" indent="-514440">
              <a:lnSpc>
                <a:spcPct val="90000"/>
              </a:lnSpc>
              <a:spcBef>
                <a:spcPts val="1001"/>
              </a:spcBef>
              <a:buClr>
                <a:srgbClr val="EB1B15"/>
              </a:buClr>
              <a:buFont typeface="Calibri Light"/>
              <a:buAutoNum type="arabicPeriod"/>
            </a:pPr>
            <a:r>
              <a:rPr lang="en-GB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Login to Ruby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514440" indent="-514440">
              <a:lnSpc>
                <a:spcPct val="90000"/>
              </a:lnSpc>
              <a:spcBef>
                <a:spcPts val="1001"/>
              </a:spcBef>
              <a:buClr>
                <a:srgbClr val="EB1B15"/>
              </a:buClr>
              <a:buFont typeface="Calibri Light"/>
              <a:buAutoNum type="arabicPeriod"/>
            </a:pPr>
            <a:r>
              <a:rPr lang="en-GB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Manage – access previous designs and jobs</a:t>
            </a:r>
          </a:p>
          <a:p>
            <a:pPr marL="514440" indent="-514440">
              <a:lnSpc>
                <a:spcPct val="90000"/>
              </a:lnSpc>
              <a:spcBef>
                <a:spcPts val="1001"/>
              </a:spcBef>
              <a:buClr>
                <a:srgbClr val="EB1B15"/>
              </a:buClr>
              <a:buFont typeface="Calibri Light"/>
              <a:buAutoNum type="arabicPeriod"/>
            </a:pPr>
            <a:r>
              <a:rPr lang="en-GB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Design – import a new design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514440" indent="-514440">
              <a:lnSpc>
                <a:spcPct val="90000"/>
              </a:lnSpc>
              <a:spcBef>
                <a:spcPts val="1001"/>
              </a:spcBef>
              <a:buClr>
                <a:srgbClr val="EB1B15"/>
              </a:buClr>
              <a:buFont typeface="Calibri Light"/>
              <a:buAutoNum type="arabicPeriod"/>
            </a:pPr>
            <a:r>
              <a:rPr lang="en-GB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Prepare – apply specific laser settings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514440" indent="-514440">
              <a:lnSpc>
                <a:spcPct val="90000"/>
              </a:lnSpc>
              <a:spcBef>
                <a:spcPts val="1001"/>
              </a:spcBef>
              <a:buClr>
                <a:srgbClr val="EB1B15"/>
              </a:buClr>
              <a:buFont typeface="Calibri Light"/>
              <a:buAutoNum type="arabicPeriod"/>
            </a:pPr>
            <a:r>
              <a:rPr lang="en-GB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Produce – cut and engrave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A brief intro to Ruby follows…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417"/>
              </a:spcBef>
              <a:buNone/>
              <a:tabLst>
                <a:tab pos="0" algn="l"/>
              </a:tabLst>
            </a:pP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n-GB" sz="4400" b="0" strike="noStrike" spc="-1">
                <a:solidFill>
                  <a:srgbClr val="EB1B15"/>
                </a:solidFill>
                <a:latin typeface="Calibri Light"/>
                <a:ea typeface="DejaVu Sans"/>
              </a:rPr>
              <a:t>Intro to Ruby</a:t>
            </a: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4880" cy="48031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EB1B15"/>
              </a:buClr>
              <a:buFont typeface="Wingdings" charset="2"/>
              <a:buChar char=""/>
            </a:pPr>
            <a:r>
              <a:rPr lang="en-GB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Ruby is a Laser Control Software specific to Trotec lasers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EB1B15"/>
              </a:buClr>
              <a:buFont typeface="Wingdings" charset="2"/>
              <a:buChar char=""/>
            </a:pPr>
            <a:r>
              <a:rPr lang="en-GB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It is approximately equivalent to LightBurn, RDWorks, etc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EB1B15"/>
              </a:buClr>
              <a:buFont typeface="Wingdings" charset="2"/>
              <a:buChar char=""/>
            </a:pPr>
            <a:r>
              <a:rPr lang="en-GB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It is a replacement for JobControl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EB1B15"/>
              </a:buClr>
              <a:buFont typeface="Wingdings" charset="2"/>
              <a:buChar char=""/>
            </a:pPr>
            <a:r>
              <a:rPr lang="en-GB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You do everything (except the design) in Ruby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EB1B15"/>
              </a:buClr>
              <a:buFont typeface="Wingdings" charset="2"/>
              <a:buChar char=""/>
            </a:pPr>
            <a:r>
              <a:rPr lang="en-GB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Each user needs a login to access Ruby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EB1B15"/>
              </a:buClr>
              <a:buFont typeface="Wingdings" charset="2"/>
              <a:buChar char=""/>
            </a:pPr>
            <a:r>
              <a:rPr lang="en-GB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The software is web based (runs in the browser)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EB1B15"/>
              </a:buClr>
              <a:buFont typeface="Wingdings" charset="2"/>
              <a:buChar char=""/>
            </a:pPr>
            <a:r>
              <a:rPr lang="en-GB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“Designs” are files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EB1B15"/>
              </a:buClr>
              <a:buFont typeface="Wingdings" charset="2"/>
              <a:buChar char=""/>
            </a:pPr>
            <a:r>
              <a:rPr lang="en-GB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“Jobs” are designs + cut and engrave settings (repeat work)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n-GB" sz="4400" b="0" strike="noStrike" spc="-1">
                <a:solidFill>
                  <a:srgbClr val="EB1B15"/>
                </a:solidFill>
                <a:latin typeface="Calibri Light"/>
                <a:ea typeface="DejaVu Sans"/>
              </a:rPr>
              <a:t>1. Get started</a:t>
            </a: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1" name="Content Placeholder 4" descr="A person with the arms crossed&#10;&#10;Description automatically generated with medium confidenc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838080" y="1690560"/>
            <a:ext cx="8032680" cy="4350600"/>
          </a:xfrm>
          <a:prstGeom prst="rect">
            <a:avLst/>
          </a:prstGeom>
          <a:ln w="0">
            <a:noFill/>
          </a:ln>
        </p:spPr>
      </p:pic>
      <p:pic>
        <p:nvPicPr>
          <p:cNvPr id="182" name="Picture 6" descr="Graphical user interface, application&#10;&#10;Description automatically generated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7438680" y="3752640"/>
            <a:ext cx="4324320" cy="28285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n-GB" sz="4400" b="0" strike="noStrike" spc="-1">
                <a:solidFill>
                  <a:srgbClr val="EB1B15"/>
                </a:solidFill>
                <a:latin typeface="Calibri Light"/>
                <a:ea typeface="DejaVu Sans"/>
              </a:rPr>
              <a:t>2. Manage</a:t>
            </a: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3504600" cy="435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EB1B15"/>
              </a:buClr>
              <a:buFont typeface="Wingdings" charset="2"/>
              <a:buChar char=""/>
            </a:pPr>
            <a:r>
              <a:rPr lang="en-GB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View your previous designs and jobs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5" name="Content Placeholder 8" descr="Graphical user interface, text, application&#10;&#10;Description automatically generated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846320" y="1825560"/>
            <a:ext cx="7055280" cy="38214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n-GB" sz="4400" b="0" strike="noStrike" spc="-1">
                <a:solidFill>
                  <a:srgbClr val="EB1B15"/>
                </a:solidFill>
                <a:latin typeface="Calibri Light"/>
                <a:ea typeface="DejaVu Sans"/>
              </a:rPr>
              <a:t>3. Design</a:t>
            </a: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3794040" cy="435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EB1B15"/>
              </a:buClr>
              <a:buFont typeface="Wingdings" charset="2"/>
              <a:buChar char=""/>
            </a:pPr>
            <a:r>
              <a:rPr lang="en-GB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Don’t bother to design here – the tools are rudimentary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EB1B15"/>
              </a:buClr>
              <a:buFont typeface="Wingdings" charset="2"/>
              <a:buChar char=""/>
            </a:pPr>
            <a:r>
              <a:rPr lang="en-GB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Just import your files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8" name="Content Placeholder 6" descr="A picture containing calendar&#10;&#10;Description automatically generated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846320" y="1825560"/>
            <a:ext cx="7055280" cy="38214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n-GB" sz="4400" b="0" strike="noStrike" spc="-1" dirty="0">
                <a:solidFill>
                  <a:srgbClr val="EB1B15"/>
                </a:solidFill>
                <a:latin typeface="Calibri Light"/>
                <a:ea typeface="DejaVu Sans"/>
              </a:rPr>
              <a:t>4. Prepare</a:t>
            </a:r>
            <a:endParaRPr lang="en-US" sz="4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3702600" cy="435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EB1B15"/>
              </a:buClr>
              <a:buFont typeface="Wingdings" charset="2"/>
              <a:buChar char=""/>
            </a:pPr>
            <a:r>
              <a:rPr lang="en-GB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Position it on the bed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EB1B15"/>
              </a:buClr>
              <a:buFont typeface="Wingdings" charset="2"/>
              <a:buChar char=""/>
            </a:pPr>
            <a:r>
              <a:rPr lang="en-GB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Set the material and output settings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EB1B15"/>
              </a:buClr>
              <a:buFont typeface="Wingdings" charset="2"/>
              <a:buChar char=""/>
            </a:pPr>
            <a:r>
              <a:rPr lang="en-GB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Set/tweak the colours to determine which output settings apply to each object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91" name="Content Placeholder 5" descr="Table&#10;&#10;Description automatically generated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861080" y="1825560"/>
            <a:ext cx="7055640" cy="3968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n-GB" sz="4400" b="0" strike="noStrike" spc="-1">
                <a:solidFill>
                  <a:srgbClr val="EB1B15"/>
                </a:solidFill>
                <a:latin typeface="Calibri Light"/>
                <a:ea typeface="DejaVu Sans"/>
              </a:rPr>
              <a:t>5. Produce</a:t>
            </a: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440800" cy="435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EB1B15"/>
              </a:buClr>
              <a:buFont typeface="Wingdings" charset="2"/>
              <a:buChar char=""/>
            </a:pPr>
            <a:r>
              <a:rPr lang="en-GB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Cut and engrave</a:t>
            </a: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EB1B15"/>
              </a:buClr>
              <a:buFont typeface="Wingdings" charset="2"/>
              <a:buChar char=""/>
            </a:pPr>
            <a:r>
              <a:rPr lang="en-US" sz="2800" b="0" strike="noStrike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Wait before opening the lid to let smoke clear</a:t>
            </a: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EB1B15"/>
              </a:buClr>
              <a:buFont typeface="Wingdings" charset="2"/>
              <a:buChar char=""/>
            </a:pPr>
            <a:r>
              <a:rPr lang="en-US" sz="2800" b="0" strike="noStrike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Hold material so it doesn’t move</a:t>
            </a: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EB1B15"/>
              </a:buClr>
              <a:buFont typeface="Wingdings" charset="2"/>
              <a:buChar char=""/>
            </a:pPr>
            <a:r>
              <a:rPr lang="en-US" sz="28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Tap pieces to make sure that they are cut through</a:t>
            </a:r>
            <a:endParaRPr lang="en-US" sz="2800" b="0" strike="noStrike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EB1B15"/>
              </a:buClr>
              <a:buFont typeface="Wingdings" charset="2"/>
              <a:buChar char=""/>
            </a:pP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94" name="Content Placeholder 6" descr="Graphical user interface, text, application, email&#10;&#10;Description automatically generated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624320" y="2060860"/>
            <a:ext cx="5277280" cy="2736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n-GB" sz="4400" b="0" strike="noStrike" spc="-1">
                <a:solidFill>
                  <a:srgbClr val="EB1B15"/>
                </a:solidFill>
                <a:latin typeface="Wingdings"/>
                <a:ea typeface="DejaVu Sans"/>
              </a:rPr>
              <a:t></a:t>
            </a:r>
            <a:r>
              <a:rPr lang="en-GB" sz="4400" b="0" strike="noStrike" spc="-1">
                <a:solidFill>
                  <a:srgbClr val="EB1B15"/>
                </a:solidFill>
                <a:latin typeface="Calibri Light"/>
                <a:ea typeface="DejaVu Sans"/>
              </a:rPr>
              <a:t> Cleanup and shut down</a:t>
            </a: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8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4880" cy="43506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514440" indent="-514440">
              <a:lnSpc>
                <a:spcPct val="90000"/>
              </a:lnSpc>
              <a:spcBef>
                <a:spcPts val="1001"/>
              </a:spcBef>
              <a:buClr>
                <a:srgbClr val="EB1B15"/>
              </a:buClr>
              <a:buFont typeface="Calibri Light"/>
              <a:buAutoNum type="arabicPeriod"/>
            </a:pPr>
            <a:r>
              <a:rPr lang="en-GB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Remove any debris from the bed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514440" indent="-514440">
              <a:lnSpc>
                <a:spcPct val="90000"/>
              </a:lnSpc>
              <a:spcBef>
                <a:spcPts val="1001"/>
              </a:spcBef>
              <a:buClr>
                <a:srgbClr val="EB1B15"/>
              </a:buClr>
              <a:buFont typeface="Calibri Light"/>
              <a:buAutoNum type="arabicPeriod"/>
            </a:pPr>
            <a:r>
              <a:rPr lang="en-GB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Check (and clean) the nozzle, mirror, lens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514440" indent="-514440">
              <a:lnSpc>
                <a:spcPct val="90000"/>
              </a:lnSpc>
              <a:spcBef>
                <a:spcPts val="1001"/>
              </a:spcBef>
              <a:buClr>
                <a:srgbClr val="EB1B15"/>
              </a:buClr>
              <a:buFont typeface="Calibri Light"/>
              <a:buAutoNum type="arabicPeriod"/>
            </a:pPr>
            <a:r>
              <a:rPr lang="en-GB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Shut down the laser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514440" indent="-514440">
              <a:lnSpc>
                <a:spcPct val="90000"/>
              </a:lnSpc>
              <a:spcBef>
                <a:spcPts val="1001"/>
              </a:spcBef>
              <a:buClr>
                <a:srgbClr val="EB1B15"/>
              </a:buClr>
              <a:buFont typeface="Calibri Light"/>
              <a:buAutoNum type="arabicPeriod"/>
            </a:pPr>
            <a:r>
              <a:rPr lang="en-GB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Logout of Ruby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514440" indent="-514440">
              <a:lnSpc>
                <a:spcPct val="90000"/>
              </a:lnSpc>
              <a:spcBef>
                <a:spcPts val="1001"/>
              </a:spcBef>
              <a:buClr>
                <a:srgbClr val="EB1B15"/>
              </a:buClr>
              <a:buFont typeface="Calibri Light"/>
              <a:buAutoNum type="arabicPeriod"/>
            </a:pPr>
            <a:r>
              <a:rPr lang="en-GB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Shut down the PC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514440" indent="-514440">
              <a:lnSpc>
                <a:spcPct val="90000"/>
              </a:lnSpc>
              <a:spcBef>
                <a:spcPts val="1001"/>
              </a:spcBef>
              <a:buClr>
                <a:srgbClr val="EB1B15"/>
              </a:buClr>
              <a:buFont typeface="Calibri Light"/>
              <a:buAutoNum type="arabicPeriod"/>
            </a:pPr>
            <a:r>
              <a:rPr lang="en-GB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Sign out of the tool control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514440" indent="-514440">
              <a:lnSpc>
                <a:spcPct val="90000"/>
              </a:lnSpc>
              <a:spcBef>
                <a:spcPts val="1001"/>
              </a:spcBef>
              <a:buClr>
                <a:srgbClr val="EB1B15"/>
              </a:buClr>
              <a:buFont typeface="Calibri Light"/>
              <a:buAutoNum type="arabicPeriod"/>
            </a:pPr>
            <a:r>
              <a:rPr lang="en-GB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Clear junk bits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514440" indent="-514440">
              <a:lnSpc>
                <a:spcPct val="90000"/>
              </a:lnSpc>
              <a:spcBef>
                <a:spcPts val="1001"/>
              </a:spcBef>
              <a:buClr>
                <a:srgbClr val="EB1B15"/>
              </a:buClr>
              <a:buFont typeface="Calibri Light"/>
              <a:buAutoNum type="arabicPeriod"/>
            </a:pPr>
            <a:r>
              <a:rPr lang="en-GB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Place usable offcuts in the scrap bin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n-GB" sz="4400" b="0" strike="noStrike" spc="-1" dirty="0">
                <a:solidFill>
                  <a:srgbClr val="EB1B15"/>
                </a:solidFill>
                <a:latin typeface="Calibri Light"/>
                <a:ea typeface="DejaVu Sans"/>
              </a:rPr>
              <a:t>Ruby “</a:t>
            </a:r>
            <a:r>
              <a:rPr lang="en-GB" spc="-1" dirty="0">
                <a:solidFill>
                  <a:srgbClr val="EB1B15"/>
                </a:solidFill>
                <a:latin typeface="Calibri Light"/>
                <a:ea typeface="DejaVu Sans"/>
              </a:rPr>
              <a:t>r</a:t>
            </a:r>
            <a:r>
              <a:rPr lang="en-GB" sz="4400" b="0" strike="noStrike" spc="-1" dirty="0">
                <a:solidFill>
                  <a:srgbClr val="EB1B15"/>
                </a:solidFill>
                <a:latin typeface="Calibri Light"/>
                <a:ea typeface="DejaVu Sans"/>
              </a:rPr>
              <a:t>emote” access</a:t>
            </a:r>
            <a:endParaRPr lang="en-US" sz="4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4880" cy="4909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GB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Use this to learn, or to set up your job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514440" indent="-514440">
              <a:lnSpc>
                <a:spcPct val="90000"/>
              </a:lnSpc>
              <a:spcBef>
                <a:spcPts val="1001"/>
              </a:spcBef>
              <a:buClr>
                <a:srgbClr val="EB1B15"/>
              </a:buClr>
              <a:buFont typeface="Calibri Light"/>
              <a:buAutoNum type="arabicPeriod"/>
              <a:tabLst>
                <a:tab pos="0" algn="l"/>
              </a:tabLst>
            </a:pPr>
            <a:r>
              <a:rPr lang="en-GB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You must be at the Makerspace!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514440" indent="-514440">
              <a:lnSpc>
                <a:spcPct val="90000"/>
              </a:lnSpc>
              <a:spcBef>
                <a:spcPts val="1001"/>
              </a:spcBef>
              <a:buClr>
                <a:srgbClr val="EB1B15"/>
              </a:buClr>
              <a:buFont typeface="Calibri Light"/>
              <a:buAutoNum type="arabicPeriod"/>
              <a:tabLst>
                <a:tab pos="0" algn="l"/>
              </a:tabLst>
            </a:pPr>
            <a:r>
              <a:rPr lang="en-GB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Login to the Makerspace wifi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514440" indent="-514440">
              <a:lnSpc>
                <a:spcPct val="90000"/>
              </a:lnSpc>
              <a:spcBef>
                <a:spcPts val="1001"/>
              </a:spcBef>
              <a:buClr>
                <a:srgbClr val="EB1B15"/>
              </a:buClr>
              <a:buFont typeface="Calibri Light"/>
              <a:buAutoNum type="arabicPeriod"/>
              <a:tabLst>
                <a:tab pos="0" algn="l"/>
              </a:tabLst>
            </a:pPr>
            <a:r>
              <a:rPr lang="en-GB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Go to </a:t>
            </a:r>
            <a:r>
              <a:rPr lang="en-GB" sz="2800" b="0" u="sng" strike="noStrike" spc="-1">
                <a:solidFill>
                  <a:srgbClr val="0563C1"/>
                </a:solidFill>
                <a:uFillTx/>
                <a:latin typeface="Calibri"/>
                <a:ea typeface="DejaVu Sans"/>
                <a:hlinkClick r:id="rId2"/>
              </a:rPr>
              <a:t>https://slms-05.local:2402/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514440" indent="-514440">
              <a:lnSpc>
                <a:spcPct val="90000"/>
              </a:lnSpc>
              <a:spcBef>
                <a:spcPts val="1001"/>
              </a:spcBef>
              <a:buClr>
                <a:srgbClr val="EB1B15"/>
              </a:buClr>
              <a:buFont typeface="Calibri Light"/>
              <a:buAutoNum type="arabicPeriod"/>
              <a:tabLst>
                <a:tab pos="0" algn="l"/>
              </a:tabLst>
            </a:pPr>
            <a:r>
              <a:rPr lang="en-GB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You can do everything except start the laser!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514440" indent="-514440">
              <a:lnSpc>
                <a:spcPct val="90000"/>
              </a:lnSpc>
              <a:spcBef>
                <a:spcPts val="1001"/>
              </a:spcBef>
              <a:buClr>
                <a:srgbClr val="EB1B15"/>
              </a:buClr>
              <a:buFont typeface="Calibri Light"/>
              <a:buAutoNum type="arabicPeriod"/>
              <a:tabLst>
                <a:tab pos="0" algn="l"/>
              </a:tabLst>
            </a:pPr>
            <a:r>
              <a:rPr lang="en-GB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Go to the laser PC and login to start the job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GB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Note: You can only be logged in one PC at a time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n-GB" sz="4400" b="0" strike="noStrike" spc="-1" dirty="0">
                <a:solidFill>
                  <a:srgbClr val="EB1B15"/>
                </a:solidFill>
                <a:latin typeface="Calibri Light"/>
                <a:ea typeface="DejaVu Sans"/>
              </a:rPr>
              <a:t>Rotary attachment</a:t>
            </a:r>
            <a:endParaRPr lang="en-US" sz="44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28" name="Picture 4" descr="Laser engraving round, cylindrical and conical objects | Trotec Laser">
            <a:extLst>
              <a:ext uri="{FF2B5EF4-FFF2-40B4-BE49-F238E27FC236}">
                <a16:creationId xmlns:a16="http://schemas.microsoft.com/office/drawing/2014/main" id="{1C55845A-9A53-1B79-F02F-9D2BC1C07F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447" y="1689840"/>
            <a:ext cx="8347586" cy="4695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9024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n-GB" sz="4400" b="0" strike="noStrike" spc="-1">
                <a:solidFill>
                  <a:srgbClr val="EB1B15"/>
                </a:solidFill>
                <a:latin typeface="Calibri Light"/>
                <a:ea typeface="DejaVu Sans"/>
              </a:rPr>
              <a:t>Intro to the laser</a:t>
            </a: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4880" cy="43506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514440" indent="-514440">
              <a:lnSpc>
                <a:spcPct val="90000"/>
              </a:lnSpc>
              <a:spcBef>
                <a:spcPts val="1001"/>
              </a:spcBef>
              <a:buClr>
                <a:srgbClr val="EB1B15"/>
              </a:buClr>
              <a:buFont typeface="Calibri Light"/>
              <a:buAutoNum type="arabicPeriod"/>
            </a:pPr>
            <a:r>
              <a:rPr lang="en-GB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Laser, mirrors, lens, gantry, bed (movable), rotary attachment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514440" indent="-514440">
              <a:lnSpc>
                <a:spcPct val="90000"/>
              </a:lnSpc>
              <a:spcBef>
                <a:spcPts val="1001"/>
              </a:spcBef>
              <a:buClr>
                <a:srgbClr val="EB1B15"/>
              </a:buClr>
              <a:buFont typeface="Calibri Light"/>
              <a:buAutoNum type="arabicPeriod"/>
            </a:pPr>
            <a:r>
              <a:rPr lang="en-GB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Cut and engrave through vaporisation </a:t>
            </a:r>
            <a:r>
              <a:rPr lang="en-GB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of materials (and mark metal)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514440" indent="-514440">
              <a:lnSpc>
                <a:spcPct val="100000"/>
              </a:lnSpc>
              <a:spcBef>
                <a:spcPts val="1001"/>
              </a:spcBef>
              <a:buClr>
                <a:srgbClr val="EB1B15"/>
              </a:buClr>
              <a:buFont typeface="Calibri Light"/>
              <a:buAutoNum type="arabicPeriod"/>
            </a:pPr>
            <a:r>
              <a:rPr lang="en-GB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Result is a combination of material, laser power and speed and the properties of the design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514440" indent="-514440">
              <a:lnSpc>
                <a:spcPct val="90000"/>
              </a:lnSpc>
              <a:spcBef>
                <a:spcPts val="1001"/>
              </a:spcBef>
              <a:buClr>
                <a:srgbClr val="EB1B15"/>
              </a:buClr>
              <a:buFont typeface="Calibri Light"/>
              <a:buAutoNum type="arabicPeriod"/>
            </a:pPr>
            <a:r>
              <a:rPr lang="en-GB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CO2 laser capabilities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514440" indent="-514440">
              <a:lnSpc>
                <a:spcPct val="90000"/>
              </a:lnSpc>
              <a:spcBef>
                <a:spcPts val="1001"/>
              </a:spcBef>
              <a:buClr>
                <a:srgbClr val="EB1B15"/>
              </a:buClr>
              <a:buFont typeface="Calibri Light"/>
              <a:buAutoNum type="arabicPeriod"/>
            </a:pPr>
            <a:r>
              <a:rPr lang="en-GB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Master resource: </a:t>
            </a:r>
            <a:r>
              <a:rPr lang="en-GB" sz="2800" b="0" u="sng" strike="noStrike" spc="-1" dirty="0">
                <a:solidFill>
                  <a:srgbClr val="0563C1"/>
                </a:solidFill>
                <a:uFillTx/>
                <a:latin typeface="Calibri"/>
                <a:ea typeface="DejaVu Sans"/>
                <a:hlinkClick r:id="rId2"/>
              </a:rPr>
              <a:t>Tools page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n-GB" sz="4400" b="0" strike="noStrike" spc="-1">
                <a:solidFill>
                  <a:srgbClr val="EB1B15"/>
                </a:solidFill>
                <a:latin typeface="Calibri Light"/>
                <a:ea typeface="DejaVu Sans"/>
              </a:rPr>
              <a:t>Help</a:t>
            </a: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4880" cy="43506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EB1B15"/>
              </a:buClr>
              <a:buFont typeface="Wingdings" charset="2"/>
              <a:buChar char=""/>
            </a:pPr>
            <a:r>
              <a:rPr lang="en-GB" sz="28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Trotec</a:t>
            </a:r>
            <a:r>
              <a:rPr lang="en-GB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manuals - </a:t>
            </a:r>
            <a:r>
              <a:rPr lang="en-GB" sz="2800" b="0" u="sng" strike="noStrike" spc="-1" dirty="0">
                <a:solidFill>
                  <a:srgbClr val="0563C1"/>
                </a:solidFill>
                <a:uFillTx/>
                <a:latin typeface="Calibri"/>
                <a:ea typeface="DejaVu Sans"/>
              </a:rPr>
              <a:t>https://www.rubyhelp.com/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EB1B15"/>
              </a:buClr>
              <a:buFont typeface="Wingdings" charset="2"/>
              <a:buChar char=""/>
            </a:pPr>
            <a:r>
              <a:rPr lang="en-GB" sz="2800" b="0" u="sng" strike="noStrike" spc="-1" dirty="0">
                <a:solidFill>
                  <a:srgbClr val="0563C1"/>
                </a:solidFill>
                <a:uFillTx/>
                <a:latin typeface="Calibri"/>
                <a:ea typeface="DejaVu Sans"/>
                <a:hlinkClick r:id="rId2"/>
              </a:rPr>
              <a:t>SLMS wiki </a:t>
            </a:r>
            <a:r>
              <a:rPr lang="en-GB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– loads more detail than in this presentation</a:t>
            </a:r>
            <a:endParaRPr lang="en-US" sz="2800" spc="-1" dirty="0">
              <a:solidFill>
                <a:srgbClr val="000000"/>
              </a:solidFill>
              <a:latin typeface="Arial"/>
              <a:ea typeface="DejaVu Sans"/>
            </a:endParaRPr>
          </a:p>
          <a:p>
            <a:pPr marL="0" indent="0">
              <a:lnSpc>
                <a:spcPct val="90000"/>
              </a:lnSpc>
              <a:spcBef>
                <a:spcPts val="1001"/>
              </a:spcBef>
              <a:buClr>
                <a:srgbClr val="EB1B15"/>
              </a:buClr>
              <a:buNone/>
            </a:pPr>
            <a:endParaRPr lang="en-GB" sz="2800" b="0" strike="noStrike" spc="-1" dirty="0">
              <a:solidFill>
                <a:srgbClr val="000000"/>
              </a:solidFill>
              <a:latin typeface="Calibri"/>
              <a:ea typeface="DejaVu San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C90F96-0A3E-65C2-AA3A-D409B43D2D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3141" y="3173298"/>
            <a:ext cx="7764757" cy="3684702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n-GB" sz="4400" b="0" strike="noStrike" spc="-1">
                <a:solidFill>
                  <a:srgbClr val="EB1B15"/>
                </a:solidFill>
                <a:latin typeface="Calibri Light"/>
                <a:ea typeface="DejaVu Sans"/>
              </a:rPr>
              <a:t>Knowledge gaps and next steps</a:t>
            </a: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4880" cy="43506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EB1B15"/>
              </a:buClr>
              <a:buFont typeface="Wingdings" charset="2"/>
              <a:buChar char=""/>
            </a:pPr>
            <a:r>
              <a:rPr lang="en-GB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2D design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EB1B15"/>
              </a:buClr>
              <a:buFont typeface="Wingdings" charset="2"/>
              <a:buChar char=""/>
            </a:pPr>
            <a:r>
              <a:rPr lang="en-GB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Understanding materials and their interactions with the laser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EB1B15"/>
              </a:buClr>
              <a:buFont typeface="Wingdings" charset="2"/>
              <a:buChar char=""/>
            </a:pPr>
            <a:r>
              <a:rPr lang="en-GB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Advanced techniques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EB1B15"/>
              </a:buClr>
              <a:buFont typeface="Wingdings" charset="2"/>
              <a:buChar char=""/>
            </a:pPr>
            <a:r>
              <a:rPr lang="en-GB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Job optimisation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</a:pP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EB1B15"/>
              </a:buClr>
              <a:buFont typeface="Wingdings" charset="2"/>
              <a:buChar char=""/>
            </a:pPr>
            <a:r>
              <a:rPr lang="en-GB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Workshops and “project days”</a:t>
            </a: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EB1B15"/>
              </a:buClr>
              <a:buFont typeface="Wingdings" charset="2"/>
              <a:buChar char=""/>
            </a:pPr>
            <a:endParaRPr lang="en-GB" spc="-1" dirty="0">
              <a:solidFill>
                <a:srgbClr val="000000"/>
              </a:solidFill>
              <a:latin typeface="Calibri"/>
              <a:ea typeface="DejaVu Sans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EB1B15"/>
              </a:buClr>
              <a:buFont typeface="Wingdings" charset="2"/>
              <a:buChar char=""/>
            </a:pPr>
            <a:r>
              <a:rPr lang="en-GB" sz="2800" b="0" strike="noStrike" spc="-1" dirty="0">
                <a:solidFill>
                  <a:srgbClr val="000000"/>
                </a:solidFill>
                <a:latin typeface="Calibri"/>
                <a:ea typeface="DejaVu Sans"/>
                <a:hlinkClick r:id="rId2"/>
              </a:rPr>
              <a:t>First project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" name="Picture 2" descr="A close-up of a key&#10;&#10;Description automatically generated with low confidence">
            <a:extLst>
              <a:ext uri="{FF2B5EF4-FFF2-40B4-BE49-F238E27FC236}">
                <a16:creationId xmlns:a16="http://schemas.microsoft.com/office/drawing/2014/main" id="{FE114675-E777-ACA1-D465-5A0866E9D90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4" t="12296" r="14960" b="34075"/>
          <a:stretch/>
        </p:blipFill>
        <p:spPr>
          <a:xfrm>
            <a:off x="7955280" y="3926436"/>
            <a:ext cx="3616960" cy="2249724"/>
          </a:xfrm>
          <a:prstGeom prst="rect">
            <a:avLst/>
          </a:prstGeom>
        </p:spPr>
      </p:pic>
      <p:sp>
        <p:nvSpPr>
          <p:cNvPr id="4" name="Straight Arrow Connector 4">
            <a:extLst>
              <a:ext uri="{FF2B5EF4-FFF2-40B4-BE49-F238E27FC236}">
                <a16:creationId xmlns:a16="http://schemas.microsoft.com/office/drawing/2014/main" id="{057C962D-E5EB-179A-FCAA-9826B874A4AD}"/>
              </a:ext>
            </a:extLst>
          </p:cNvPr>
          <p:cNvSpPr/>
          <p:nvPr/>
        </p:nvSpPr>
        <p:spPr>
          <a:xfrm flipV="1">
            <a:off x="3169921" y="5100320"/>
            <a:ext cx="4566080" cy="528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FFC000"/>
            </a:solidFill>
            <a:tailEnd type="triangle" w="med" len="med"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/>
        </p:style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838080" y="0"/>
            <a:ext cx="10514880" cy="816077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n-GB" sz="4400" b="0" strike="noStrike" spc="-1" dirty="0">
                <a:solidFill>
                  <a:srgbClr val="EB1B15"/>
                </a:solidFill>
                <a:latin typeface="Calibri Light"/>
                <a:ea typeface="DejaVu Sans"/>
              </a:rPr>
              <a:t>Resources to explore</a:t>
            </a:r>
            <a:endParaRPr lang="en-US" sz="4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0" name="PlaceHolder 2"/>
          <p:cNvSpPr>
            <a:spLocks noGrp="1"/>
          </p:cNvSpPr>
          <p:nvPr>
            <p:ph/>
          </p:nvPr>
        </p:nvSpPr>
        <p:spPr>
          <a:xfrm>
            <a:off x="838080" y="816077"/>
            <a:ext cx="10514880" cy="5360083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EB1B15"/>
              </a:buClr>
              <a:buFont typeface="Wingdings" charset="2"/>
              <a:buChar char=""/>
            </a:pPr>
            <a:r>
              <a:rPr lang="en-GB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Brendon’s book</a:t>
            </a:r>
          </a:p>
          <a:p>
            <a:pPr lvl="1">
              <a:spcBef>
                <a:spcPts val="1001"/>
              </a:spcBef>
              <a:buClr>
                <a:srgbClr val="EB1B15"/>
              </a:buClr>
              <a:buFont typeface="Wingdings" charset="2"/>
              <a:buChar char=""/>
            </a:pPr>
            <a:r>
              <a:rPr lang="en-GB" b="0" strike="noStrike" spc="-1" dirty="0">
                <a:solidFill>
                  <a:srgbClr val="000000"/>
                </a:solidFill>
                <a:latin typeface="Calibri"/>
                <a:ea typeface="DejaVu Sans"/>
                <a:hlinkClick r:id="rId2"/>
              </a:rPr>
              <a:t>https://lasercuttingfundamentals.info/</a:t>
            </a:r>
            <a:endParaRPr lang="en-GB" b="0" strike="noStrike" spc="-1" dirty="0">
              <a:solidFill>
                <a:srgbClr val="000000"/>
              </a:solidFill>
              <a:latin typeface="Calibri"/>
              <a:ea typeface="DejaVu Sans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EB1B15"/>
              </a:buClr>
              <a:buFont typeface="Wingdings" charset="2"/>
              <a:buChar char=""/>
            </a:pPr>
            <a:r>
              <a:rPr lang="en-GB" spc="-1" dirty="0" err="1">
                <a:solidFill>
                  <a:srgbClr val="000000"/>
                </a:solidFill>
                <a:latin typeface="Calibri"/>
                <a:ea typeface="DejaVu Sans"/>
              </a:rPr>
              <a:t>Vecteezy</a:t>
            </a:r>
            <a:r>
              <a:rPr lang="en-GB" spc="-1" dirty="0">
                <a:solidFill>
                  <a:srgbClr val="000000"/>
                </a:solidFill>
                <a:latin typeface="Calibri"/>
                <a:ea typeface="DejaVu Sans"/>
              </a:rPr>
              <a:t> – vector stock images (not all laser-friendly)</a:t>
            </a:r>
          </a:p>
          <a:p>
            <a:pPr lvl="1">
              <a:spcBef>
                <a:spcPts val="1001"/>
              </a:spcBef>
              <a:buClr>
                <a:srgbClr val="EB1B15"/>
              </a:buClr>
              <a:buFont typeface="Wingdings" charset="2"/>
              <a:buChar char=""/>
            </a:pPr>
            <a:r>
              <a:rPr lang="en-GB" spc="-1" dirty="0">
                <a:solidFill>
                  <a:srgbClr val="000000"/>
                </a:solidFill>
                <a:latin typeface="Calibri"/>
                <a:ea typeface="DejaVu Sans"/>
                <a:hlinkClick r:id="rId3"/>
              </a:rPr>
              <a:t>https://www.vecteezy.com/</a:t>
            </a:r>
            <a:endParaRPr lang="en-GB" spc="-1" dirty="0">
              <a:solidFill>
                <a:srgbClr val="000000"/>
              </a:solidFill>
              <a:latin typeface="Calibri"/>
              <a:ea typeface="DejaVu Sans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EB1B15"/>
              </a:buClr>
              <a:buFont typeface="Wingdings" charset="2"/>
              <a:buChar char=""/>
            </a:pPr>
            <a:r>
              <a:rPr lang="en-GB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Box generator – parametric, lots of designs</a:t>
            </a:r>
          </a:p>
          <a:p>
            <a:pPr lvl="1">
              <a:spcBef>
                <a:spcPts val="1001"/>
              </a:spcBef>
              <a:buClr>
                <a:srgbClr val="EB1B15"/>
              </a:buClr>
              <a:buFont typeface="Wingdings" charset="2"/>
              <a:buChar char=""/>
            </a:pPr>
            <a:r>
              <a:rPr lang="en-GB" b="0" strike="noStrike" spc="-1" dirty="0">
                <a:solidFill>
                  <a:srgbClr val="000000"/>
                </a:solidFill>
                <a:latin typeface="Calibri"/>
                <a:ea typeface="DejaVu Sans"/>
                <a:hlinkClick r:id="rId4"/>
              </a:rPr>
              <a:t>https://www.festi.info/boxes.py/</a:t>
            </a:r>
            <a:r>
              <a:rPr lang="en-GB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EB1B15"/>
              </a:buClr>
              <a:buFont typeface="Wingdings" charset="2"/>
              <a:buChar char=""/>
            </a:pPr>
            <a:r>
              <a:rPr lang="en-GB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Laser-ready designs – download and cut!</a:t>
            </a:r>
          </a:p>
          <a:p>
            <a:pPr lvl="1">
              <a:spcBef>
                <a:spcPts val="1001"/>
              </a:spcBef>
              <a:buClr>
                <a:srgbClr val="EB1B15"/>
              </a:buClr>
              <a:buFont typeface="Wingdings" charset="2"/>
              <a:buChar char=""/>
            </a:pPr>
            <a:r>
              <a:rPr lang="en-US" b="0" strike="noStrike" spc="-1" dirty="0">
                <a:solidFill>
                  <a:srgbClr val="000000"/>
                </a:solidFill>
                <a:latin typeface="Arial"/>
                <a:hlinkClick r:id="rId5"/>
              </a:rPr>
              <a:t>https://designbundles.net/craft/laser-cutting-designs</a:t>
            </a:r>
            <a:r>
              <a:rPr lang="en-GB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lang="en-US" sz="2800" spc="-1" dirty="0">
              <a:solidFill>
                <a:srgbClr val="000000"/>
              </a:solidFill>
              <a:latin typeface="Arial"/>
              <a:ea typeface="DejaVu Sans"/>
            </a:endParaRPr>
          </a:p>
          <a:p>
            <a:pPr lvl="1">
              <a:spcBef>
                <a:spcPts val="1001"/>
              </a:spcBef>
              <a:buClr>
                <a:srgbClr val="EB1B15"/>
              </a:buClr>
              <a:buFont typeface="Wingdings" charset="2"/>
              <a:buChar char=""/>
            </a:pPr>
            <a:r>
              <a:rPr lang="en-US" b="0" strike="noStrike" spc="-1" dirty="0">
                <a:solidFill>
                  <a:srgbClr val="000000"/>
                </a:solidFill>
                <a:latin typeface="Arial"/>
                <a:hlinkClick r:id="rId6"/>
              </a:rPr>
              <a:t>https://www.librarylaser.com/en/</a:t>
            </a:r>
            <a:r>
              <a:rPr lang="en-US" sz="2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en-US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33206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n-GB" sz="4400" b="0" strike="noStrike" spc="-1">
                <a:solidFill>
                  <a:srgbClr val="EB1B15"/>
                </a:solidFill>
                <a:latin typeface="Calibri Light"/>
                <a:ea typeface="DejaVu Sans"/>
              </a:rPr>
              <a:t>Ruby registration</a:t>
            </a: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4880" cy="43506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GB" sz="28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Lasertechs</a:t>
            </a:r>
            <a:r>
              <a:rPr lang="en-GB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, follow the instructions </a:t>
            </a:r>
            <a:r>
              <a:rPr lang="en-GB" sz="2800" b="0" u="sng" strike="noStrike" spc="-1" dirty="0">
                <a:solidFill>
                  <a:srgbClr val="0563C1"/>
                </a:solidFill>
                <a:uFillTx/>
                <a:latin typeface="Calibri"/>
                <a:ea typeface="DejaVu Sans"/>
                <a:hlinkClick r:id="rId2"/>
              </a:rPr>
              <a:t>here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GB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(Look for the heading - 6. User administration)</a:t>
            </a: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GB" spc="-1" dirty="0">
              <a:solidFill>
                <a:srgbClr val="000000"/>
              </a:solidFill>
              <a:latin typeface="Calibri"/>
              <a:ea typeface="DejaVu Sans"/>
            </a:endParaRPr>
          </a:p>
          <a:p>
            <a:pPr marL="0" indent="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GB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Each user needs a username associated with </a:t>
            </a:r>
            <a:br>
              <a:rPr lang="en-GB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</a:br>
            <a:r>
              <a:rPr lang="en-GB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an email address and a password.</a:t>
            </a:r>
          </a:p>
          <a:p>
            <a:pPr marL="0" indent="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GB" spc="-1" dirty="0">
              <a:solidFill>
                <a:srgbClr val="000000"/>
              </a:solidFill>
              <a:latin typeface="Calibri"/>
              <a:ea typeface="DejaVu Sans"/>
            </a:endParaRPr>
          </a:p>
          <a:p>
            <a:pPr marL="0" indent="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GB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There is no “forgot password” feature.</a:t>
            </a:r>
          </a:p>
          <a:p>
            <a:pPr marL="0" indent="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GB" spc="-1" dirty="0">
                <a:solidFill>
                  <a:srgbClr val="000000"/>
                </a:solidFill>
                <a:latin typeface="Calibri"/>
                <a:ea typeface="DejaVu Sans"/>
              </a:rPr>
              <a:t>If you forget your password, contact the </a:t>
            </a:r>
            <a:r>
              <a:rPr lang="en-GB" spc="-1" dirty="0" err="1">
                <a:solidFill>
                  <a:srgbClr val="000000"/>
                </a:solidFill>
                <a:latin typeface="Calibri"/>
                <a:ea typeface="DejaVu Sans"/>
              </a:rPr>
              <a:t>lasertechs</a:t>
            </a:r>
            <a:r>
              <a:rPr lang="en-GB" spc="-1" dirty="0">
                <a:solidFill>
                  <a:srgbClr val="000000"/>
                </a:solidFill>
                <a:latin typeface="Calibri"/>
                <a:ea typeface="DejaVu Sans"/>
              </a:rPr>
              <a:t> on discourse.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6ABC75-F254-3145-7F16-1D331BA5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479" y="1384131"/>
            <a:ext cx="3692083" cy="321873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n-GB" sz="4400" b="0" strike="noStrike" spc="-1">
                <a:solidFill>
                  <a:srgbClr val="EB1B15"/>
                </a:solidFill>
                <a:latin typeface="Calibri Light"/>
                <a:ea typeface="DejaVu Sans"/>
              </a:rPr>
              <a:t>Laser, mirrors, lens, gantry, bed</a:t>
            </a: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4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496600" y="1787040"/>
            <a:ext cx="7198200" cy="4160520"/>
          </a:xfrm>
          <a:prstGeom prst="rect">
            <a:avLst/>
          </a:prstGeom>
          <a:ln w="0">
            <a:noFill/>
          </a:ln>
        </p:spPr>
      </p:pic>
      <p:sp>
        <p:nvSpPr>
          <p:cNvPr id="135" name="TextBox 3"/>
          <p:cNvSpPr/>
          <p:nvPr/>
        </p:nvSpPr>
        <p:spPr>
          <a:xfrm>
            <a:off x="4146480" y="5437800"/>
            <a:ext cx="497880" cy="303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1400" b="0" strike="noStrike" spc="-1" dirty="0">
                <a:solidFill>
                  <a:srgbClr val="FF0000"/>
                </a:solidFill>
                <a:latin typeface="Arial"/>
                <a:ea typeface="DejaVu Sans"/>
              </a:rPr>
              <a:t>Bed</a:t>
            </a:r>
            <a:endParaRPr lang="en-GB" sz="1400" b="0" strike="noStrike" spc="-1" dirty="0">
              <a:latin typeface="Arial"/>
            </a:endParaRPr>
          </a:p>
        </p:txBody>
      </p:sp>
      <p:sp>
        <p:nvSpPr>
          <p:cNvPr id="136" name="TextBox 1"/>
          <p:cNvSpPr/>
          <p:nvPr/>
        </p:nvSpPr>
        <p:spPr>
          <a:xfrm>
            <a:off x="395280" y="6258600"/>
            <a:ext cx="1116756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Our laser is oriented the other way around (first and second mirror on the right), but the principle is the same.</a:t>
            </a:r>
            <a:endParaRPr lang="en-GB" sz="1800" b="0" strike="noStrike" spc="-1">
              <a:latin typeface="Arial"/>
            </a:endParaRP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3ED7DD77-E0B3-5EEE-0BFD-0808305D05C8}"/>
              </a:ext>
            </a:extLst>
          </p:cNvPr>
          <p:cNvSpPr/>
          <p:nvPr/>
        </p:nvSpPr>
        <p:spPr>
          <a:xfrm>
            <a:off x="4298880" y="4131518"/>
            <a:ext cx="717995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1400" b="0" strike="noStrike" spc="-1" dirty="0">
                <a:solidFill>
                  <a:srgbClr val="FF0000"/>
                </a:solidFill>
                <a:latin typeface="Arial"/>
                <a:ea typeface="DejaVu Sans"/>
              </a:rPr>
              <a:t>Gantry</a:t>
            </a:r>
            <a:endParaRPr lang="en-GB" sz="14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n-GB" sz="4400" b="0" strike="noStrike" spc="-1">
                <a:solidFill>
                  <a:srgbClr val="EB1B15"/>
                </a:solidFill>
                <a:latin typeface="Calibri Light"/>
                <a:ea typeface="DejaVu Sans"/>
              </a:rPr>
              <a:t>CO2 laser capabilities</a:t>
            </a: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4880" cy="46670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GB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Cut &amp; engrave results depend on: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EB1B15"/>
              </a:buClr>
              <a:buFont typeface="Wingdings" charset="2"/>
              <a:buChar char=""/>
              <a:tabLst>
                <a:tab pos="0" algn="l"/>
              </a:tabLst>
            </a:pPr>
            <a:r>
              <a:rPr lang="en-GB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Material (its reaction to laser light)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EB1B15"/>
              </a:buClr>
              <a:buFont typeface="Wingdings" charset="2"/>
              <a:buChar char=""/>
              <a:tabLst>
                <a:tab pos="0" algn="l"/>
              </a:tabLst>
            </a:pPr>
            <a:r>
              <a:rPr lang="en-GB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Power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EB1B15"/>
              </a:buClr>
              <a:buFont typeface="Wingdings" charset="2"/>
              <a:buChar char=""/>
              <a:tabLst>
                <a:tab pos="0" algn="l"/>
              </a:tabLst>
            </a:pPr>
            <a:r>
              <a:rPr lang="en-GB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Speed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EB1B15"/>
              </a:buClr>
              <a:buFont typeface="Wingdings" charset="2"/>
              <a:buChar char=""/>
              <a:tabLst>
                <a:tab pos="0" algn="l"/>
              </a:tabLst>
            </a:pPr>
            <a:r>
              <a:rPr lang="en-GB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DPI (engraving?) / Frequency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EB1B15"/>
              </a:buClr>
              <a:buFont typeface="Wingdings" charset="2"/>
              <a:buChar char=""/>
              <a:tabLst>
                <a:tab pos="0" algn="l"/>
              </a:tabLst>
            </a:pPr>
            <a:r>
              <a:rPr lang="en-GB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Passes (repeat cuts)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EB1B15"/>
              </a:buClr>
              <a:buFont typeface="Wingdings" charset="2"/>
              <a:buChar char=""/>
              <a:tabLst>
                <a:tab pos="0" algn="l"/>
              </a:tabLst>
            </a:pPr>
            <a:r>
              <a:rPr lang="en-GB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Condition of the machine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EB1B15"/>
              </a:buClr>
              <a:buFont typeface="Wingdings" charset="2"/>
              <a:buChar char=""/>
              <a:tabLst>
                <a:tab pos="0" algn="l"/>
              </a:tabLst>
            </a:pPr>
            <a:r>
              <a:rPr lang="en-GB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Age of laser tube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EB1B15"/>
              </a:buClr>
              <a:buFont typeface="Wingdings" charset="2"/>
              <a:buChar char=""/>
              <a:tabLst>
                <a:tab pos="0" algn="l"/>
              </a:tabLst>
            </a:pPr>
            <a:r>
              <a:rPr lang="en-GB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Size of bed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9" name="Picture 4" descr="A piece of paper with writing on it&#10;&#10;Description automatically generated with medium confidenc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6432120" y="1069200"/>
            <a:ext cx="6643440" cy="46990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n-GB" sz="4400" b="0" strike="noStrike" spc="-1">
                <a:solidFill>
                  <a:srgbClr val="EB1B15"/>
                </a:solidFill>
                <a:latin typeface="Calibri Light"/>
                <a:ea typeface="DejaVu Sans"/>
              </a:rPr>
              <a:t>Health &amp; Safety</a:t>
            </a: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4880" cy="43506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514440" indent="-514440">
              <a:lnSpc>
                <a:spcPct val="90000"/>
              </a:lnSpc>
              <a:spcBef>
                <a:spcPts val="1001"/>
              </a:spcBef>
              <a:buClr>
                <a:srgbClr val="EB1B15"/>
              </a:buClr>
              <a:buFont typeface="Calibri Light"/>
              <a:buAutoNum type="arabicPeriod"/>
            </a:pPr>
            <a:r>
              <a:rPr lang="en-GB" sz="2800" b="0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No unattended use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514440" indent="-514440">
              <a:lnSpc>
                <a:spcPct val="90000"/>
              </a:lnSpc>
              <a:spcBef>
                <a:spcPts val="1001"/>
              </a:spcBef>
              <a:buClr>
                <a:srgbClr val="EB1B15"/>
              </a:buClr>
              <a:buFont typeface="Calibri Light"/>
              <a:buAutoNum type="arabicPeriod"/>
            </a:pPr>
            <a:r>
              <a:rPr lang="en-GB" sz="2800" b="0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Danger of death - permitted materials only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514440" indent="-514440">
              <a:lnSpc>
                <a:spcPct val="90000"/>
              </a:lnSpc>
              <a:spcBef>
                <a:spcPts val="1001"/>
              </a:spcBef>
              <a:buClr>
                <a:srgbClr val="EB1B15"/>
              </a:buClr>
              <a:buFont typeface="Calibri Light"/>
              <a:buAutoNum type="arabicPeriod"/>
            </a:pPr>
            <a:r>
              <a:rPr lang="en-GB" sz="2800" b="0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Do not override the safety mechanisms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514440" indent="-514440">
              <a:lnSpc>
                <a:spcPct val="90000"/>
              </a:lnSpc>
              <a:spcBef>
                <a:spcPts val="1001"/>
              </a:spcBef>
              <a:buClr>
                <a:srgbClr val="EB1B15"/>
              </a:buClr>
              <a:buFont typeface="Calibri Light"/>
              <a:buAutoNum type="arabicPeriod"/>
            </a:pPr>
            <a:r>
              <a:rPr lang="en-GB" sz="2800" b="0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Do not use if you haven’t been inducted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2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6700" y="3870360"/>
            <a:ext cx="10637640" cy="2987640"/>
          </a:xfrm>
          <a:prstGeom prst="rect">
            <a:avLst/>
          </a:prstGeom>
          <a:ln w="0"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2DF73C2-30E2-40B6-AC5A-76A80CCDE8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972" y="1278272"/>
            <a:ext cx="3228618" cy="300365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BF4FAB9-4D2F-4E41-B8C4-426CDCC82ABA}"/>
              </a:ext>
            </a:extLst>
          </p:cNvPr>
          <p:cNvSpPr txBox="1"/>
          <p:nvPr/>
        </p:nvSpPr>
        <p:spPr>
          <a:xfrm>
            <a:off x="9601200" y="2035629"/>
            <a:ext cx="628698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</a:p>
          <a:p>
            <a:endParaRPr lang="en-GB" sz="4400" dirty="0">
              <a:sym typeface="Wingdings" panose="05000000000000000000" pitchFamily="2" charset="2"/>
            </a:endParaRPr>
          </a:p>
          <a:p>
            <a:r>
              <a:rPr lang="en-GB" sz="4400" dirty="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endParaRPr lang="en-GB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n-GB" sz="4400" b="0" strike="noStrike" spc="-1">
                <a:solidFill>
                  <a:srgbClr val="EB1B15"/>
                </a:solidFill>
                <a:latin typeface="Calibri Light"/>
                <a:ea typeface="DejaVu Sans"/>
              </a:rPr>
              <a:t>Machine maintenance</a:t>
            </a: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4880" cy="43506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EB1B15"/>
              </a:buClr>
              <a:buFont typeface="Wingdings" charset="2"/>
              <a:buChar char=""/>
            </a:pPr>
            <a:r>
              <a:rPr lang="en-GB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The laser machine is generally in </a:t>
            </a:r>
            <a:r>
              <a:rPr lang="en-GB" sz="2800" b="0" u="sng" strike="noStrike" spc="-1" dirty="0">
                <a:solidFill>
                  <a:srgbClr val="000000"/>
                </a:solidFill>
                <a:uFillTx/>
                <a:latin typeface="Calibri"/>
                <a:ea typeface="DejaVu Sans"/>
              </a:rPr>
              <a:t>really</a:t>
            </a:r>
            <a:r>
              <a:rPr lang="en-GB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good working order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100000"/>
              </a:lnSpc>
              <a:spcBef>
                <a:spcPts val="1001"/>
              </a:spcBef>
              <a:buClr>
                <a:srgbClr val="EB1B15"/>
              </a:buClr>
              <a:buFont typeface="Wingdings" charset="2"/>
              <a:buChar char=""/>
            </a:pPr>
            <a:r>
              <a:rPr lang="en-GB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This is due to maintenance before and after each use, and regular maintenance by the </a:t>
            </a:r>
            <a:r>
              <a:rPr lang="en-GB" sz="28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lasertechs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</a:pP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EB1B15"/>
              </a:buClr>
              <a:buFont typeface="Wingdings" charset="2"/>
              <a:buChar char=""/>
            </a:pPr>
            <a:r>
              <a:rPr lang="en-GB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A dirty machine performs sub optimally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EB1B15"/>
              </a:buClr>
              <a:buFont typeface="Wingdings" charset="2"/>
              <a:buChar char=""/>
            </a:pPr>
            <a:r>
              <a:rPr lang="en-GB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Accumulated dirt can cause corrosion and other damage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</a:pP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EB1B15"/>
              </a:buClr>
              <a:buFont typeface="Wingdings" charset="2"/>
              <a:buChar char=""/>
            </a:pPr>
            <a:r>
              <a:rPr lang="en-GB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Please report problems on discourse and tag @lasertechs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n-GB" sz="4400" b="0" strike="noStrike" spc="-1">
                <a:solidFill>
                  <a:srgbClr val="EB1B15"/>
                </a:solidFill>
                <a:latin typeface="Calibri Light"/>
                <a:ea typeface="DejaVu Sans"/>
              </a:rPr>
              <a:t>High-level workflow</a:t>
            </a: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4880" cy="43506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 fontScale="92500" lnSpcReduction="20000"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GB" sz="2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1. Preparation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685800" lvl="1" indent="-228600">
              <a:lnSpc>
                <a:spcPct val="90000"/>
              </a:lnSpc>
              <a:spcBef>
                <a:spcPts val="1001"/>
              </a:spcBef>
              <a:buClr>
                <a:srgbClr val="EB1B15"/>
              </a:buClr>
              <a:buFont typeface="Wingdings" charset="2"/>
              <a:buChar char=""/>
              <a:tabLst>
                <a:tab pos="0" algn="l"/>
              </a:tabLst>
            </a:pPr>
            <a:r>
              <a:rPr lang="en-GB" sz="25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Files / Materials / Booking</a:t>
            </a:r>
            <a:endParaRPr lang="en-US" sz="2500" b="0" strike="noStrike" spc="-1" dirty="0">
              <a:solidFill>
                <a:srgbClr val="000000"/>
              </a:solidFill>
              <a:latin typeface="Arial"/>
            </a:endParaRPr>
          </a:p>
          <a:p>
            <a:pPr marL="447840">
              <a:lnSpc>
                <a:spcPct val="90000"/>
              </a:lnSpc>
              <a:spcBef>
                <a:spcPts val="499"/>
              </a:spcBef>
              <a:buNone/>
              <a:tabLst>
                <a:tab pos="0" algn="l"/>
              </a:tabLst>
            </a:pPr>
            <a:r>
              <a:rPr lang="en-GB" sz="2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endParaRPr lang="en-US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828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GB" sz="2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2. </a:t>
            </a:r>
            <a:r>
              <a:rPr lang="en-GB" sz="2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Startup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685800" lvl="1" indent="-228600">
              <a:lnSpc>
                <a:spcPct val="90000"/>
              </a:lnSpc>
              <a:spcBef>
                <a:spcPts val="1001"/>
              </a:spcBef>
              <a:buClr>
                <a:srgbClr val="EB1B15"/>
              </a:buClr>
              <a:buFont typeface="Wingdings" charset="2"/>
              <a:buChar char=""/>
              <a:tabLst>
                <a:tab pos="0" algn="l"/>
              </a:tabLst>
            </a:pPr>
            <a:r>
              <a:rPr lang="en-GB" sz="25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Cleaning, safety review</a:t>
            </a:r>
            <a:endParaRPr lang="en-US" sz="2500" b="0" strike="noStrike" spc="-1" dirty="0">
              <a:solidFill>
                <a:srgbClr val="000000"/>
              </a:solidFill>
              <a:latin typeface="Arial"/>
            </a:endParaRPr>
          </a:p>
          <a:p>
            <a:pPr marL="685800" lvl="1" indent="-228600">
              <a:lnSpc>
                <a:spcPct val="90000"/>
              </a:lnSpc>
              <a:spcBef>
                <a:spcPts val="1001"/>
              </a:spcBef>
              <a:buClr>
                <a:srgbClr val="EB1B15"/>
              </a:buClr>
              <a:buFont typeface="Wingdings" charset="2"/>
              <a:buChar char=""/>
              <a:tabLst>
                <a:tab pos="0" algn="l"/>
              </a:tabLst>
            </a:pPr>
            <a:r>
              <a:rPr lang="en-GB" sz="25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Power, material placement and focus</a:t>
            </a:r>
            <a:endParaRPr lang="en-US" sz="2500" b="0" strike="noStrike" spc="-1" dirty="0">
              <a:solidFill>
                <a:srgbClr val="000000"/>
              </a:solidFill>
              <a:latin typeface="Arial"/>
            </a:endParaRPr>
          </a:p>
          <a:p>
            <a:pPr marL="311040">
              <a:lnSpc>
                <a:spcPct val="100000"/>
              </a:lnSpc>
              <a:spcBef>
                <a:spcPts val="499"/>
              </a:spcBef>
              <a:buNone/>
              <a:tabLst>
                <a:tab pos="0" algn="l"/>
              </a:tabLst>
            </a:pPr>
            <a:r>
              <a:rPr lang="en-GB" sz="2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828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GB" sz="2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3. Run job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685800" lvl="1" indent="-228600">
              <a:lnSpc>
                <a:spcPct val="90000"/>
              </a:lnSpc>
              <a:spcBef>
                <a:spcPts val="1001"/>
              </a:spcBef>
              <a:buClr>
                <a:srgbClr val="EB1B15"/>
              </a:buClr>
              <a:buFont typeface="Wingdings" charset="2"/>
              <a:buChar char=""/>
              <a:tabLst>
                <a:tab pos="0" algn="l"/>
              </a:tabLst>
            </a:pPr>
            <a:r>
              <a:rPr lang="en-GB" sz="27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Ruby: Manage &gt; Design &gt; Prepare &gt; Produce</a:t>
            </a:r>
            <a:endParaRPr lang="en-US" sz="2700" b="0" strike="noStrike" spc="-1" dirty="0">
              <a:solidFill>
                <a:srgbClr val="000000"/>
              </a:solidFill>
              <a:latin typeface="Arial"/>
            </a:endParaRPr>
          </a:p>
          <a:p>
            <a:pPr marL="447840">
              <a:lnSpc>
                <a:spcPct val="90000"/>
              </a:lnSpc>
              <a:spcBef>
                <a:spcPts val="499"/>
              </a:spcBef>
              <a:buNone/>
              <a:tabLst>
                <a:tab pos="0" algn="l"/>
              </a:tabLst>
            </a:pPr>
            <a:r>
              <a:rPr lang="en-GB" sz="2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endParaRPr lang="en-US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828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GB" sz="2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4. </a:t>
            </a:r>
            <a:r>
              <a:rPr lang="en-GB" sz="2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Cleanup</a:t>
            </a:r>
            <a:r>
              <a:rPr lang="en-GB" sz="2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and shut down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n-GB" sz="4400" b="0" strike="noStrike" spc="-1" dirty="0">
                <a:solidFill>
                  <a:srgbClr val="EB1B15"/>
                </a:solidFill>
                <a:latin typeface="Wingdings"/>
                <a:ea typeface="DejaVu Sans"/>
              </a:rPr>
              <a:t></a:t>
            </a:r>
            <a:r>
              <a:rPr lang="en-GB" sz="4400" b="0" strike="noStrike" spc="-1" dirty="0">
                <a:solidFill>
                  <a:srgbClr val="EB1B15"/>
                </a:solidFill>
                <a:latin typeface="Calibri Light"/>
                <a:ea typeface="DejaVu Sans"/>
              </a:rPr>
              <a:t> Preparation</a:t>
            </a:r>
            <a:endParaRPr lang="en-US" sz="4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1181200" cy="4890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 fontScale="99500"/>
          </a:bodyPr>
          <a:lstStyle/>
          <a:p>
            <a:pPr marL="0" indent="0">
              <a:lnSpc>
                <a:spcPct val="90000"/>
              </a:lnSpc>
              <a:spcBef>
                <a:spcPts val="1001"/>
              </a:spcBef>
              <a:buClr>
                <a:srgbClr val="EB1B15"/>
              </a:buClr>
              <a:buNone/>
              <a:tabLst>
                <a:tab pos="538200" algn="l"/>
              </a:tabLst>
            </a:pPr>
            <a:r>
              <a:rPr lang="en-GB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Doesn’t have to be done in the Makerspace</a:t>
            </a:r>
          </a:p>
          <a:p>
            <a:pPr marL="0" indent="0">
              <a:lnSpc>
                <a:spcPct val="90000"/>
              </a:lnSpc>
              <a:spcBef>
                <a:spcPts val="1001"/>
              </a:spcBef>
              <a:buClr>
                <a:srgbClr val="EB1B15"/>
              </a:buClr>
              <a:buNone/>
              <a:tabLst>
                <a:tab pos="538200" algn="l"/>
              </a:tabLst>
            </a:pPr>
            <a:endParaRPr lang="en-GB" sz="2800" b="0" strike="noStrike" spc="-1" dirty="0">
              <a:solidFill>
                <a:srgbClr val="000000"/>
              </a:solidFill>
              <a:latin typeface="Arial"/>
              <a:ea typeface="DejaVu Sans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EB1B15"/>
              </a:buClr>
              <a:buFont typeface="Wingdings" charset="2"/>
              <a:buChar char=""/>
              <a:tabLst>
                <a:tab pos="538200" algn="l"/>
              </a:tabLst>
            </a:pPr>
            <a:r>
              <a:rPr lang="en-GB" sz="2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2D file in the appropriate format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685800" lvl="1" indent="-228600">
              <a:lnSpc>
                <a:spcPct val="90000"/>
              </a:lnSpc>
              <a:spcBef>
                <a:spcPts val="1001"/>
              </a:spcBef>
              <a:buClr>
                <a:srgbClr val="EB1B15"/>
              </a:buClr>
              <a:buFont typeface="Wingdings" charset="2"/>
              <a:buChar char=""/>
              <a:tabLst>
                <a:tab pos="538200" algn="l"/>
              </a:tabLst>
            </a:pPr>
            <a:r>
              <a:rPr lang="en-GB" sz="2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Adobe Illustrator, Inkscape (cut and vector engrave)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685800" lvl="1" indent="-228600">
              <a:lnSpc>
                <a:spcPct val="90000"/>
              </a:lnSpc>
              <a:spcBef>
                <a:spcPts val="1001"/>
              </a:spcBef>
              <a:buClr>
                <a:srgbClr val="EB1B15"/>
              </a:buClr>
              <a:buFont typeface="Wingdings" charset="2"/>
              <a:buChar char=""/>
              <a:tabLst>
                <a:tab pos="538200" algn="l"/>
              </a:tabLst>
            </a:pPr>
            <a:r>
              <a:rPr lang="en-GB" sz="2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JPG and other formats (engrave)</a:t>
            </a:r>
          </a:p>
          <a:p>
            <a:pPr marL="685800" lvl="1" indent="-228600">
              <a:lnSpc>
                <a:spcPct val="90000"/>
              </a:lnSpc>
              <a:spcBef>
                <a:spcPts val="1001"/>
              </a:spcBef>
              <a:buClr>
                <a:srgbClr val="EB1B15"/>
              </a:buClr>
              <a:buFont typeface="Wingdings" charset="2"/>
              <a:buChar char=""/>
              <a:tabLst>
                <a:tab pos="538200" algn="l"/>
              </a:tabLst>
            </a:pP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EB1B15"/>
              </a:buClr>
              <a:buFont typeface="Wingdings" charset="2"/>
              <a:buChar char=""/>
              <a:tabLst>
                <a:tab pos="538200" algn="l"/>
              </a:tabLst>
            </a:pPr>
            <a:r>
              <a:rPr lang="en-GB" sz="2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Materials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685800" lvl="1" indent="-228600">
              <a:lnSpc>
                <a:spcPct val="90000"/>
              </a:lnSpc>
              <a:spcBef>
                <a:spcPts val="1001"/>
              </a:spcBef>
              <a:buClr>
                <a:srgbClr val="EB1B15"/>
              </a:buClr>
              <a:buFont typeface="Wingdings" charset="2"/>
              <a:buChar char=""/>
              <a:tabLst>
                <a:tab pos="538200" algn="l"/>
              </a:tabLst>
            </a:pPr>
            <a:r>
              <a:rPr lang="en-GB" sz="2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Purchase material – must be laser-safe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685800" lvl="1" indent="-228600">
              <a:lnSpc>
                <a:spcPct val="90000"/>
              </a:lnSpc>
              <a:spcBef>
                <a:spcPts val="1001"/>
              </a:spcBef>
              <a:buClr>
                <a:srgbClr val="EB1B15"/>
              </a:buClr>
              <a:buFont typeface="Wingdings" charset="2"/>
              <a:buChar char=""/>
              <a:tabLst>
                <a:tab pos="538200" algn="l"/>
              </a:tabLst>
            </a:pPr>
            <a:r>
              <a:rPr lang="en-GB" sz="2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Shop stock – stock levels not guaranteed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08564D9-1DB3-0E73-551C-ED1D3F904A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65918" y="223765"/>
            <a:ext cx="1893584" cy="2292233"/>
          </a:xfrm>
          <a:prstGeom prst="rect">
            <a:avLst/>
          </a:prstGeom>
        </p:spPr>
      </p:pic>
      <p:pic>
        <p:nvPicPr>
          <p:cNvPr id="1026" name="Picture 2" descr="grayscale photography, elephant, grayscale photo, standing, ground, bird,  animal, tusk | Piqsels">
            <a:extLst>
              <a:ext uri="{FF2B5EF4-FFF2-40B4-BE49-F238E27FC236}">
                <a16:creationId xmlns:a16="http://schemas.microsoft.com/office/drawing/2014/main" id="{BFAD519A-72E9-97DD-1985-B8CA5469F2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65918" y="2723202"/>
            <a:ext cx="1893584" cy="1753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K Laser Materials | Laser Engraving and Cutting Supplies | Hobarts">
            <a:extLst>
              <a:ext uri="{FF2B5EF4-FFF2-40B4-BE49-F238E27FC236}">
                <a16:creationId xmlns:a16="http://schemas.microsoft.com/office/drawing/2014/main" id="{E5DB7D4A-E3C5-AEE9-33B3-97000E6F3D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65919" y="4683760"/>
            <a:ext cx="1893583" cy="175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928</TotalTime>
  <Words>1262</Words>
  <Application>Microsoft Office PowerPoint</Application>
  <PresentationFormat>Widescreen</PresentationFormat>
  <Paragraphs>222</Paragraphs>
  <Slides>33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Arial</vt:lpstr>
      <vt:lpstr>Calibri</vt:lpstr>
      <vt:lpstr>Calibri Light</vt:lpstr>
      <vt:lpstr>Symbol</vt:lpstr>
      <vt:lpstr>Times New Roman</vt:lpstr>
      <vt:lpstr>Wingdings</vt:lpstr>
      <vt:lpstr>Office Theme</vt:lpstr>
      <vt:lpstr>Office Theme</vt:lpstr>
      <vt:lpstr>Office Theme</vt:lpstr>
      <vt:lpstr>Laser Induction</vt:lpstr>
      <vt:lpstr>Agenda</vt:lpstr>
      <vt:lpstr>Intro to the laser</vt:lpstr>
      <vt:lpstr>Laser, mirrors, lens, gantry, bed</vt:lpstr>
      <vt:lpstr>CO2 laser capabilities</vt:lpstr>
      <vt:lpstr>Health &amp; Safety</vt:lpstr>
      <vt:lpstr>Machine maintenance</vt:lpstr>
      <vt:lpstr>High-level workflow</vt:lpstr>
      <vt:lpstr> Preparation</vt:lpstr>
      <vt:lpstr> Preparation</vt:lpstr>
      <vt:lpstr> Startup</vt:lpstr>
      <vt:lpstr> Startup</vt:lpstr>
      <vt:lpstr> Startup</vt:lpstr>
      <vt:lpstr> Startup</vt:lpstr>
      <vt:lpstr> Startup</vt:lpstr>
      <vt:lpstr> Startup</vt:lpstr>
      <vt:lpstr>PowerPoint Presentation</vt:lpstr>
      <vt:lpstr> Startup</vt:lpstr>
      <vt:lpstr> Startup</vt:lpstr>
      <vt:lpstr> Run job</vt:lpstr>
      <vt:lpstr>Intro to Ruby</vt:lpstr>
      <vt:lpstr>1. Get started</vt:lpstr>
      <vt:lpstr>2. Manage</vt:lpstr>
      <vt:lpstr>3. Design</vt:lpstr>
      <vt:lpstr>4. Prepare</vt:lpstr>
      <vt:lpstr>5. Produce</vt:lpstr>
      <vt:lpstr> Cleanup and shut down</vt:lpstr>
      <vt:lpstr>Ruby “remote” access</vt:lpstr>
      <vt:lpstr>Rotary attachment</vt:lpstr>
      <vt:lpstr>Help</vt:lpstr>
      <vt:lpstr>Knowledge gaps and next steps</vt:lpstr>
      <vt:lpstr>Resources to explore</vt:lpstr>
      <vt:lpstr>Ruby registration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Laser Induction</dc:title>
  <dc:subject/>
  <dc:creator>Brendon Hatcher</dc:creator>
  <dc:description/>
  <cp:lastModifiedBy>Brendon Hatcher</cp:lastModifiedBy>
  <cp:revision>86</cp:revision>
  <dcterms:created xsi:type="dcterms:W3CDTF">2022-02-03T11:39:58Z</dcterms:created>
  <dcterms:modified xsi:type="dcterms:W3CDTF">2023-02-28T12:36:09Z</dcterms:modified>
  <dc:language>en-GB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i4>28</vt:i4>
  </property>
</Properties>
</file>